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6"/>
  </p:notesMasterIdLst>
  <p:sldIdLst>
    <p:sldId id="256" r:id="rId2"/>
    <p:sldId id="259" r:id="rId3"/>
    <p:sldId id="263" r:id="rId4"/>
    <p:sldId id="265" r:id="rId5"/>
    <p:sldId id="278" r:id="rId6"/>
    <p:sldId id="295" r:id="rId7"/>
    <p:sldId id="294" r:id="rId8"/>
    <p:sldId id="267" r:id="rId9"/>
    <p:sldId id="268" r:id="rId10"/>
    <p:sldId id="269" r:id="rId11"/>
    <p:sldId id="270" r:id="rId12"/>
    <p:sldId id="286" r:id="rId13"/>
    <p:sldId id="271" r:id="rId14"/>
    <p:sldId id="272" r:id="rId15"/>
    <p:sldId id="273" r:id="rId16"/>
    <p:sldId id="296" r:id="rId17"/>
    <p:sldId id="274" r:id="rId18"/>
    <p:sldId id="297" r:id="rId19"/>
    <p:sldId id="275" r:id="rId20"/>
    <p:sldId id="276" r:id="rId21"/>
    <p:sldId id="277" r:id="rId22"/>
    <p:sldId id="283" r:id="rId23"/>
    <p:sldId id="280" r:id="rId24"/>
    <p:sldId id="282" r:id="rId25"/>
    <p:sldId id="284" r:id="rId26"/>
    <p:sldId id="285" r:id="rId27"/>
    <p:sldId id="288" r:id="rId28"/>
    <p:sldId id="289" r:id="rId29"/>
    <p:sldId id="290" r:id="rId30"/>
    <p:sldId id="291" r:id="rId31"/>
    <p:sldId id="292" r:id="rId32"/>
    <p:sldId id="293" r:id="rId33"/>
    <p:sldId id="300" r:id="rId34"/>
    <p:sldId id="287" r:id="rId3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DAD13"/>
    <a:srgbClr val="E7CF27"/>
    <a:srgbClr val="CB0024"/>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9352" autoAdjust="0"/>
  </p:normalViewPr>
  <p:slideViewPr>
    <p:cSldViewPr snapToGrid="0" snapToObjects="1">
      <p:cViewPr varScale="1">
        <p:scale>
          <a:sx n="38" d="100"/>
          <a:sy n="38" d="100"/>
        </p:scale>
        <p:origin x="1771" y="3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05BE69E-AB11-F74B-8E3C-1E4697D7035D}" type="datetimeFigureOut">
              <a:rPr lang="en-US" smtClean="0"/>
              <a:t>7/2/2019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EC9E772-18C0-D341-BFB1-525404E91607}" type="slidenum">
              <a:rPr lang="en-US" smtClean="0"/>
              <a:t>‹#›</a:t>
            </a:fld>
            <a:endParaRPr lang="en-US"/>
          </a:p>
        </p:txBody>
      </p:sp>
    </p:spTree>
    <p:extLst>
      <p:ext uri="{BB962C8B-B14F-4D97-AF65-F5344CB8AC3E}">
        <p14:creationId xmlns:p14="http://schemas.microsoft.com/office/powerpoint/2010/main" val="70722045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youtube.com/watch?v=e8Prw9AZ9jw"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not about solving everything in your client. This is not about taking responsibility for everything happening in client’s life. This is not about pretending everything</a:t>
            </a:r>
            <a:r>
              <a:rPr lang="en-US" baseline="0" dirty="0"/>
              <a:t> can change though therapy. It’s about making therapy useful again.</a:t>
            </a:r>
            <a:endParaRPr lang="en-US" dirty="0"/>
          </a:p>
        </p:txBody>
      </p:sp>
      <p:sp>
        <p:nvSpPr>
          <p:cNvPr id="4" name="Slide Number Placeholder 3"/>
          <p:cNvSpPr>
            <a:spLocks noGrp="1"/>
          </p:cNvSpPr>
          <p:nvPr>
            <p:ph type="sldNum" sz="quarter" idx="10"/>
          </p:nvPr>
        </p:nvSpPr>
        <p:spPr/>
        <p:txBody>
          <a:bodyPr/>
          <a:lstStyle/>
          <a:p>
            <a:fld id="{2EC9E772-18C0-D341-BFB1-525404E91607}" type="slidenum">
              <a:rPr lang="en-US" smtClean="0"/>
              <a:t>1</a:t>
            </a:fld>
            <a:endParaRPr lang="en-US"/>
          </a:p>
        </p:txBody>
      </p:sp>
    </p:spTree>
    <p:extLst>
      <p:ext uri="{BB962C8B-B14F-4D97-AF65-F5344CB8AC3E}">
        <p14:creationId xmlns:p14="http://schemas.microsoft.com/office/powerpoint/2010/main" val="26543480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4D0D3C5-6751-FC46-A7E4-6AB4FE464A8A}" type="slidenum">
              <a:rPr lang="en-US" smtClean="0"/>
              <a:t>14</a:t>
            </a:fld>
            <a:endParaRPr lang="en-US"/>
          </a:p>
        </p:txBody>
      </p:sp>
    </p:spTree>
    <p:extLst>
      <p:ext uri="{BB962C8B-B14F-4D97-AF65-F5344CB8AC3E}">
        <p14:creationId xmlns:p14="http://schemas.microsoft.com/office/powerpoint/2010/main" val="25362568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24D0D3C5-6751-FC46-A7E4-6AB4FE464A8A}" type="slidenum">
              <a:rPr lang="en-US" smtClean="0"/>
              <a:t>15</a:t>
            </a:fld>
            <a:endParaRPr lang="en-US"/>
          </a:p>
        </p:txBody>
      </p:sp>
    </p:spTree>
    <p:extLst>
      <p:ext uri="{BB962C8B-B14F-4D97-AF65-F5344CB8AC3E}">
        <p14:creationId xmlns:p14="http://schemas.microsoft.com/office/powerpoint/2010/main" val="21315016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Problem is, the functioning </a:t>
            </a:r>
            <a:r>
              <a:rPr lang="en-US" baseline="0" dirty="0"/>
              <a:t>is</a:t>
            </a:r>
            <a:r>
              <a:rPr lang="en-US" dirty="0"/>
              <a:t> hard to maintain. You multiply risks of injuries and health problems. You need more energy. You can use a variety of resources,</a:t>
            </a:r>
            <a:r>
              <a:rPr lang="en-US" baseline="0" dirty="0"/>
              <a:t> but if everybody is like that and resources are limited, there is a problem. It’s not a problem if resources are not limited, which is the case for psychology. So, how is variation and selection done in a context of absolute retention and limitless growth of characteristics and resources? It’s still hard to adapt. Why? Because endless possibilities. It’s hard to select when everything is possible (think of difficulty to choose when you are 100% free). So we try to reduce options (choose for me, pick the first thing on the menu, just leave without choosing). We regret our choices, we explore all our options to make sure we select well. We don’t know how to deal with our freedom.</a:t>
            </a:r>
          </a:p>
          <a:p>
            <a:endParaRPr lang="en-US" dirty="0"/>
          </a:p>
        </p:txBody>
      </p:sp>
      <p:sp>
        <p:nvSpPr>
          <p:cNvPr id="4" name="Slide Number Placeholder 3"/>
          <p:cNvSpPr>
            <a:spLocks noGrp="1"/>
          </p:cNvSpPr>
          <p:nvPr>
            <p:ph type="sldNum" sz="quarter" idx="10"/>
          </p:nvPr>
        </p:nvSpPr>
        <p:spPr/>
        <p:txBody>
          <a:bodyPr/>
          <a:lstStyle/>
          <a:p>
            <a:fld id="{2EC9E772-18C0-D341-BFB1-525404E91607}" type="slidenum">
              <a:rPr lang="en-US" smtClean="0"/>
              <a:t>16</a:t>
            </a:fld>
            <a:endParaRPr lang="en-US"/>
          </a:p>
        </p:txBody>
      </p:sp>
    </p:spTree>
    <p:extLst>
      <p:ext uri="{BB962C8B-B14F-4D97-AF65-F5344CB8AC3E}">
        <p14:creationId xmlns:p14="http://schemas.microsoft.com/office/powerpoint/2010/main" val="8914182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4D0D3C5-6751-FC46-A7E4-6AB4FE464A8A}" type="slidenum">
              <a:rPr lang="en-US" smtClean="0"/>
              <a:t>17</a:t>
            </a:fld>
            <a:endParaRPr lang="en-US"/>
          </a:p>
        </p:txBody>
      </p:sp>
    </p:spTree>
    <p:extLst>
      <p:ext uri="{BB962C8B-B14F-4D97-AF65-F5344CB8AC3E}">
        <p14:creationId xmlns:p14="http://schemas.microsoft.com/office/powerpoint/2010/main" val="25362568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24D0D3C5-6751-FC46-A7E4-6AB4FE464A8A}" type="slidenum">
              <a:rPr lang="en-US" smtClean="0"/>
              <a:t>20</a:t>
            </a:fld>
            <a:endParaRPr lang="en-US"/>
          </a:p>
        </p:txBody>
      </p:sp>
    </p:spTree>
    <p:extLst>
      <p:ext uri="{BB962C8B-B14F-4D97-AF65-F5344CB8AC3E}">
        <p14:creationId xmlns:p14="http://schemas.microsoft.com/office/powerpoint/2010/main" val="21315016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C9E772-18C0-D341-BFB1-525404E91607}" type="slidenum">
              <a:rPr lang="en-US" smtClean="0"/>
              <a:t>22</a:t>
            </a:fld>
            <a:endParaRPr lang="en-US"/>
          </a:p>
        </p:txBody>
      </p:sp>
    </p:spTree>
    <p:extLst>
      <p:ext uri="{BB962C8B-B14F-4D97-AF65-F5344CB8AC3E}">
        <p14:creationId xmlns:p14="http://schemas.microsoft.com/office/powerpoint/2010/main" val="27161969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C9E772-18C0-D341-BFB1-525404E91607}" type="slidenum">
              <a:rPr lang="en-US" smtClean="0"/>
              <a:t>23</a:t>
            </a:fld>
            <a:endParaRPr lang="en-US"/>
          </a:p>
        </p:txBody>
      </p:sp>
    </p:spTree>
    <p:extLst>
      <p:ext uri="{BB962C8B-B14F-4D97-AF65-F5344CB8AC3E}">
        <p14:creationId xmlns:p14="http://schemas.microsoft.com/office/powerpoint/2010/main" val="41124686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2EC9E772-18C0-D341-BFB1-525404E91607}" type="slidenum">
              <a:rPr lang="en-US" smtClean="0"/>
              <a:t>24</a:t>
            </a:fld>
            <a:endParaRPr lang="en-US"/>
          </a:p>
        </p:txBody>
      </p:sp>
    </p:spTree>
    <p:extLst>
      <p:ext uri="{BB962C8B-B14F-4D97-AF65-F5344CB8AC3E}">
        <p14:creationId xmlns:p14="http://schemas.microsoft.com/office/powerpoint/2010/main" val="4505071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C9E772-18C0-D341-BFB1-525404E91607}" type="slidenum">
              <a:rPr lang="en-US" smtClean="0"/>
              <a:t>25</a:t>
            </a:fld>
            <a:endParaRPr lang="en-US"/>
          </a:p>
        </p:txBody>
      </p:sp>
    </p:spTree>
    <p:extLst>
      <p:ext uri="{BB962C8B-B14F-4D97-AF65-F5344CB8AC3E}">
        <p14:creationId xmlns:p14="http://schemas.microsoft.com/office/powerpoint/2010/main" val="15807574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24D0D3C5-6751-FC46-A7E4-6AB4FE464A8A}" type="slidenum">
              <a:rPr lang="en-US" smtClean="0"/>
              <a:t>26</a:t>
            </a:fld>
            <a:endParaRPr lang="en-US"/>
          </a:p>
        </p:txBody>
      </p:sp>
    </p:spTree>
    <p:extLst>
      <p:ext uri="{BB962C8B-B14F-4D97-AF65-F5344CB8AC3E}">
        <p14:creationId xmlns:p14="http://schemas.microsoft.com/office/powerpoint/2010/main" val="21315016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C9E772-18C0-D341-BFB1-525404E91607}" type="slidenum">
              <a:rPr lang="en-US" smtClean="0"/>
              <a:t>2</a:t>
            </a:fld>
            <a:endParaRPr lang="en-US"/>
          </a:p>
        </p:txBody>
      </p:sp>
    </p:spTree>
    <p:extLst>
      <p:ext uri="{BB962C8B-B14F-4D97-AF65-F5344CB8AC3E}">
        <p14:creationId xmlns:p14="http://schemas.microsoft.com/office/powerpoint/2010/main" val="33402608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a:r>
              <a:rPr lang="en-US" baseline="0" dirty="0"/>
              <a:t>ACT, FAP, EFT </a:t>
            </a:r>
          </a:p>
        </p:txBody>
      </p:sp>
      <p:sp>
        <p:nvSpPr>
          <p:cNvPr id="4" name="Slide Number Placeholder 3"/>
          <p:cNvSpPr>
            <a:spLocks noGrp="1"/>
          </p:cNvSpPr>
          <p:nvPr>
            <p:ph type="sldNum" sz="quarter" idx="10"/>
          </p:nvPr>
        </p:nvSpPr>
        <p:spPr/>
        <p:txBody>
          <a:bodyPr/>
          <a:lstStyle/>
          <a:p>
            <a:fld id="{97604D9A-A67B-5943-BF48-FC1377A4A3D9}" type="slidenum">
              <a:rPr lang="en-US" smtClean="0"/>
              <a:t>29</a:t>
            </a:fld>
            <a:endParaRPr lang="en-US"/>
          </a:p>
        </p:txBody>
      </p:sp>
    </p:spTree>
    <p:extLst>
      <p:ext uri="{BB962C8B-B14F-4D97-AF65-F5344CB8AC3E}">
        <p14:creationId xmlns:p14="http://schemas.microsoft.com/office/powerpoint/2010/main" val="30530020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a:r>
              <a:rPr lang="en-US" baseline="0" dirty="0"/>
              <a:t>CBT, DBT</a:t>
            </a:r>
          </a:p>
        </p:txBody>
      </p:sp>
      <p:sp>
        <p:nvSpPr>
          <p:cNvPr id="4" name="Slide Number Placeholder 3"/>
          <p:cNvSpPr>
            <a:spLocks noGrp="1"/>
          </p:cNvSpPr>
          <p:nvPr>
            <p:ph type="sldNum" sz="quarter" idx="10"/>
          </p:nvPr>
        </p:nvSpPr>
        <p:spPr/>
        <p:txBody>
          <a:bodyPr/>
          <a:lstStyle/>
          <a:p>
            <a:fld id="{97604D9A-A67B-5943-BF48-FC1377A4A3D9}" type="slidenum">
              <a:rPr lang="en-US" smtClean="0"/>
              <a:t>30</a:t>
            </a:fld>
            <a:endParaRPr lang="en-US"/>
          </a:p>
        </p:txBody>
      </p:sp>
    </p:spTree>
    <p:extLst>
      <p:ext uri="{BB962C8B-B14F-4D97-AF65-F5344CB8AC3E}">
        <p14:creationId xmlns:p14="http://schemas.microsoft.com/office/powerpoint/2010/main" val="30530020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a:r>
              <a:rPr lang="en-US" baseline="0" dirty="0"/>
              <a:t>REBT, DBT, CT</a:t>
            </a:r>
          </a:p>
        </p:txBody>
      </p:sp>
      <p:sp>
        <p:nvSpPr>
          <p:cNvPr id="4" name="Slide Number Placeholder 3"/>
          <p:cNvSpPr>
            <a:spLocks noGrp="1"/>
          </p:cNvSpPr>
          <p:nvPr>
            <p:ph type="sldNum" sz="quarter" idx="10"/>
          </p:nvPr>
        </p:nvSpPr>
        <p:spPr/>
        <p:txBody>
          <a:bodyPr/>
          <a:lstStyle/>
          <a:p>
            <a:fld id="{97604D9A-A67B-5943-BF48-FC1377A4A3D9}" type="slidenum">
              <a:rPr lang="en-US" smtClean="0"/>
              <a:t>31</a:t>
            </a:fld>
            <a:endParaRPr lang="en-US"/>
          </a:p>
        </p:txBody>
      </p:sp>
    </p:spTree>
    <p:extLst>
      <p:ext uri="{BB962C8B-B14F-4D97-AF65-F5344CB8AC3E}">
        <p14:creationId xmlns:p14="http://schemas.microsoft.com/office/powerpoint/2010/main" val="30530020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A: opportunity to connect with my values</a:t>
            </a:r>
            <a:endParaRPr lang="is-IS" sz="1200" dirty="0"/>
          </a:p>
          <a:p>
            <a:r>
              <a:rPr lang="is-IS" sz="1200" dirty="0"/>
              <a:t>B: I connect with my values</a:t>
            </a:r>
          </a:p>
          <a:p>
            <a:r>
              <a:rPr lang="is-IS" sz="1200" dirty="0"/>
              <a:t>C: opportunity to connect with my values</a:t>
            </a:r>
            <a:endParaRPr lang="en-US" sz="1200" dirty="0"/>
          </a:p>
          <a:p>
            <a:endParaRPr lang="en-US" dirty="0"/>
          </a:p>
        </p:txBody>
      </p:sp>
      <p:sp>
        <p:nvSpPr>
          <p:cNvPr id="4" name="Slide Number Placeholder 3"/>
          <p:cNvSpPr>
            <a:spLocks noGrp="1"/>
          </p:cNvSpPr>
          <p:nvPr>
            <p:ph type="sldNum" sz="quarter" idx="10"/>
          </p:nvPr>
        </p:nvSpPr>
        <p:spPr/>
        <p:txBody>
          <a:bodyPr/>
          <a:lstStyle/>
          <a:p>
            <a:fld id="{24D0D3C5-6751-FC46-A7E4-6AB4FE464A8A}" type="slidenum">
              <a:rPr lang="en-US" smtClean="0"/>
              <a:t>33</a:t>
            </a:fld>
            <a:endParaRPr lang="en-US"/>
          </a:p>
        </p:txBody>
      </p:sp>
    </p:spTree>
    <p:extLst>
      <p:ext uri="{BB962C8B-B14F-4D97-AF65-F5344CB8AC3E}">
        <p14:creationId xmlns:p14="http://schemas.microsoft.com/office/powerpoint/2010/main" val="25362568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Transformation often come</a:t>
            </a:r>
            <a:r>
              <a:rPr lang="en-US" baseline="0" dirty="0"/>
              <a:t> from remembering/discovering something we already know at some level</a:t>
            </a:r>
            <a:endParaRPr lang="en-US" dirty="0"/>
          </a:p>
        </p:txBody>
      </p:sp>
      <p:sp>
        <p:nvSpPr>
          <p:cNvPr id="4" name="Slide Number Placeholder 3"/>
          <p:cNvSpPr>
            <a:spLocks noGrp="1"/>
          </p:cNvSpPr>
          <p:nvPr>
            <p:ph type="sldNum" sz="quarter" idx="10"/>
          </p:nvPr>
        </p:nvSpPr>
        <p:spPr/>
        <p:txBody>
          <a:bodyPr/>
          <a:lstStyle/>
          <a:p>
            <a:fld id="{2EC9E772-18C0-D341-BFB1-525404E91607}" type="slidenum">
              <a:rPr lang="en-US" smtClean="0"/>
              <a:t>5</a:t>
            </a:fld>
            <a:endParaRPr lang="en-US"/>
          </a:p>
        </p:txBody>
      </p:sp>
    </p:spTree>
    <p:extLst>
      <p:ext uri="{BB962C8B-B14F-4D97-AF65-F5344CB8AC3E}">
        <p14:creationId xmlns:p14="http://schemas.microsoft.com/office/powerpoint/2010/main" val="4130164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2EC9E772-18C0-D341-BFB1-525404E91607}" type="slidenum">
              <a:rPr lang="en-US" smtClean="0"/>
              <a:t>6</a:t>
            </a:fld>
            <a:endParaRPr lang="en-US"/>
          </a:p>
        </p:txBody>
      </p:sp>
    </p:spTree>
    <p:extLst>
      <p:ext uri="{BB962C8B-B14F-4D97-AF65-F5344CB8AC3E}">
        <p14:creationId xmlns:p14="http://schemas.microsoft.com/office/powerpoint/2010/main" val="9206797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2EC9E772-18C0-D341-BFB1-525404E91607}" type="slidenum">
              <a:rPr lang="en-US" smtClean="0"/>
              <a:t>7</a:t>
            </a:fld>
            <a:endParaRPr lang="en-US"/>
          </a:p>
        </p:txBody>
      </p:sp>
    </p:spTree>
    <p:extLst>
      <p:ext uri="{BB962C8B-B14F-4D97-AF65-F5344CB8AC3E}">
        <p14:creationId xmlns:p14="http://schemas.microsoft.com/office/powerpoint/2010/main" val="9206797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4D0D3C5-6751-FC46-A7E4-6AB4FE464A8A}" type="slidenum">
              <a:rPr lang="en-US" smtClean="0"/>
              <a:t>8</a:t>
            </a:fld>
            <a:endParaRPr lang="en-US"/>
          </a:p>
        </p:txBody>
      </p:sp>
    </p:spTree>
    <p:extLst>
      <p:ext uri="{BB962C8B-B14F-4D97-AF65-F5344CB8AC3E}">
        <p14:creationId xmlns:p14="http://schemas.microsoft.com/office/powerpoint/2010/main" val="25362568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4D0D3C5-6751-FC46-A7E4-6AB4FE464A8A}" type="slidenum">
              <a:rPr lang="en-US" smtClean="0"/>
              <a:t>9</a:t>
            </a:fld>
            <a:endParaRPr lang="en-US"/>
          </a:p>
        </p:txBody>
      </p:sp>
    </p:spTree>
    <p:extLst>
      <p:ext uri="{BB962C8B-B14F-4D97-AF65-F5344CB8AC3E}">
        <p14:creationId xmlns:p14="http://schemas.microsoft.com/office/powerpoint/2010/main" val="25362568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u="sng" kern="1200" dirty="0">
                <a:solidFill>
                  <a:schemeClr val="tx1"/>
                </a:solidFill>
                <a:effectLst/>
                <a:latin typeface="+mn-lt"/>
                <a:ea typeface="+mn-ea"/>
                <a:cs typeface="+mn-cs"/>
                <a:hlinkClick r:id="rId3"/>
              </a:rPr>
              <a:t>https://www.youtube.com/watch?v=e8Prw9AZ9jw</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4F28A2EF-53D3-487A-AC7F-2205AA51E7B4}" type="slidenum">
              <a:rPr lang="en-US" smtClean="0"/>
              <a:t>11</a:t>
            </a:fld>
            <a:endParaRPr lang="en-US"/>
          </a:p>
        </p:txBody>
      </p:sp>
    </p:spTree>
    <p:extLst>
      <p:ext uri="{BB962C8B-B14F-4D97-AF65-F5344CB8AC3E}">
        <p14:creationId xmlns:p14="http://schemas.microsoft.com/office/powerpoint/2010/main" val="18993077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4D0D3C5-6751-FC46-A7E4-6AB4FE464A8A}" type="slidenum">
              <a:rPr lang="en-US" smtClean="0"/>
              <a:t>13</a:t>
            </a:fld>
            <a:endParaRPr lang="en-US"/>
          </a:p>
        </p:txBody>
      </p:sp>
    </p:spTree>
    <p:extLst>
      <p:ext uri="{BB962C8B-B14F-4D97-AF65-F5344CB8AC3E}">
        <p14:creationId xmlns:p14="http://schemas.microsoft.com/office/powerpoint/2010/main" val="25362568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9B609F2-35C0-AB48-91E2-EA0B87EE1AEA}" type="datetimeFigureOut">
              <a:rPr lang="en-US" smtClean="0"/>
              <a:t>7/2/2019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F6DC05-B71E-564A-A95C-95813999316F}" type="slidenum">
              <a:rPr lang="en-US" smtClean="0"/>
              <a:t>‹#›</a:t>
            </a:fld>
            <a:endParaRPr lang="en-US"/>
          </a:p>
        </p:txBody>
      </p:sp>
    </p:spTree>
    <p:extLst>
      <p:ext uri="{BB962C8B-B14F-4D97-AF65-F5344CB8AC3E}">
        <p14:creationId xmlns:p14="http://schemas.microsoft.com/office/powerpoint/2010/main" val="9172155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9B609F2-35C0-AB48-91E2-EA0B87EE1AEA}" type="datetimeFigureOut">
              <a:rPr lang="en-US" smtClean="0"/>
              <a:t>7/2/2019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F6DC05-B71E-564A-A95C-95813999316F}" type="slidenum">
              <a:rPr lang="en-US" smtClean="0"/>
              <a:t>‹#›</a:t>
            </a:fld>
            <a:endParaRPr lang="en-US"/>
          </a:p>
        </p:txBody>
      </p:sp>
    </p:spTree>
    <p:extLst>
      <p:ext uri="{BB962C8B-B14F-4D97-AF65-F5344CB8AC3E}">
        <p14:creationId xmlns:p14="http://schemas.microsoft.com/office/powerpoint/2010/main" val="31411461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9B609F2-35C0-AB48-91E2-EA0B87EE1AEA}" type="datetimeFigureOut">
              <a:rPr lang="en-US" smtClean="0"/>
              <a:t>7/2/2019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F6DC05-B71E-564A-A95C-95813999316F}" type="slidenum">
              <a:rPr lang="en-US" smtClean="0"/>
              <a:t>‹#›</a:t>
            </a:fld>
            <a:endParaRPr lang="en-US"/>
          </a:p>
        </p:txBody>
      </p:sp>
    </p:spTree>
    <p:extLst>
      <p:ext uri="{BB962C8B-B14F-4D97-AF65-F5344CB8AC3E}">
        <p14:creationId xmlns:p14="http://schemas.microsoft.com/office/powerpoint/2010/main" val="37709384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9B609F2-35C0-AB48-91E2-EA0B87EE1AEA}" type="datetimeFigureOut">
              <a:rPr lang="en-US" smtClean="0"/>
              <a:t>7/2/2019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F6DC05-B71E-564A-A95C-95813999316F}" type="slidenum">
              <a:rPr lang="en-US" smtClean="0"/>
              <a:t>‹#›</a:t>
            </a:fld>
            <a:endParaRPr lang="en-US"/>
          </a:p>
        </p:txBody>
      </p:sp>
    </p:spTree>
    <p:extLst>
      <p:ext uri="{BB962C8B-B14F-4D97-AF65-F5344CB8AC3E}">
        <p14:creationId xmlns:p14="http://schemas.microsoft.com/office/powerpoint/2010/main" val="36146941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9B609F2-35C0-AB48-91E2-EA0B87EE1AEA}" type="datetimeFigureOut">
              <a:rPr lang="en-US" smtClean="0"/>
              <a:t>7/2/2019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F6DC05-B71E-564A-A95C-95813999316F}" type="slidenum">
              <a:rPr lang="en-US" smtClean="0"/>
              <a:t>‹#›</a:t>
            </a:fld>
            <a:endParaRPr lang="en-US"/>
          </a:p>
        </p:txBody>
      </p:sp>
    </p:spTree>
    <p:extLst>
      <p:ext uri="{BB962C8B-B14F-4D97-AF65-F5344CB8AC3E}">
        <p14:creationId xmlns:p14="http://schemas.microsoft.com/office/powerpoint/2010/main" val="25237694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9B609F2-35C0-AB48-91E2-EA0B87EE1AEA}" type="datetimeFigureOut">
              <a:rPr lang="en-US" smtClean="0"/>
              <a:t>7/2/2019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F6DC05-B71E-564A-A95C-95813999316F}" type="slidenum">
              <a:rPr lang="en-US" smtClean="0"/>
              <a:t>‹#›</a:t>
            </a:fld>
            <a:endParaRPr lang="en-US"/>
          </a:p>
        </p:txBody>
      </p:sp>
    </p:spTree>
    <p:extLst>
      <p:ext uri="{BB962C8B-B14F-4D97-AF65-F5344CB8AC3E}">
        <p14:creationId xmlns:p14="http://schemas.microsoft.com/office/powerpoint/2010/main" val="42914897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9B609F2-35C0-AB48-91E2-EA0B87EE1AEA}" type="datetimeFigureOut">
              <a:rPr lang="en-US" smtClean="0"/>
              <a:t>7/2/2019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9F6DC05-B71E-564A-A95C-95813999316F}" type="slidenum">
              <a:rPr lang="en-US" smtClean="0"/>
              <a:t>‹#›</a:t>
            </a:fld>
            <a:endParaRPr lang="en-US"/>
          </a:p>
        </p:txBody>
      </p:sp>
    </p:spTree>
    <p:extLst>
      <p:ext uri="{BB962C8B-B14F-4D97-AF65-F5344CB8AC3E}">
        <p14:creationId xmlns:p14="http://schemas.microsoft.com/office/powerpoint/2010/main" val="1716723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9B609F2-35C0-AB48-91E2-EA0B87EE1AEA}" type="datetimeFigureOut">
              <a:rPr lang="en-US" smtClean="0"/>
              <a:t>7/2/2019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9F6DC05-B71E-564A-A95C-95813999316F}" type="slidenum">
              <a:rPr lang="en-US" smtClean="0"/>
              <a:t>‹#›</a:t>
            </a:fld>
            <a:endParaRPr lang="en-US"/>
          </a:p>
        </p:txBody>
      </p:sp>
    </p:spTree>
    <p:extLst>
      <p:ext uri="{BB962C8B-B14F-4D97-AF65-F5344CB8AC3E}">
        <p14:creationId xmlns:p14="http://schemas.microsoft.com/office/powerpoint/2010/main" val="29268961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9B609F2-35C0-AB48-91E2-EA0B87EE1AEA}" type="datetimeFigureOut">
              <a:rPr lang="en-US" smtClean="0"/>
              <a:t>7/2/2019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9F6DC05-B71E-564A-A95C-95813999316F}" type="slidenum">
              <a:rPr lang="en-US" smtClean="0"/>
              <a:t>‹#›</a:t>
            </a:fld>
            <a:endParaRPr lang="en-US"/>
          </a:p>
        </p:txBody>
      </p:sp>
    </p:spTree>
    <p:extLst>
      <p:ext uri="{BB962C8B-B14F-4D97-AF65-F5344CB8AC3E}">
        <p14:creationId xmlns:p14="http://schemas.microsoft.com/office/powerpoint/2010/main" val="38861720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9B609F2-35C0-AB48-91E2-EA0B87EE1AEA}" type="datetimeFigureOut">
              <a:rPr lang="en-US" smtClean="0"/>
              <a:t>7/2/2019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F6DC05-B71E-564A-A95C-95813999316F}" type="slidenum">
              <a:rPr lang="en-US" smtClean="0"/>
              <a:t>‹#›</a:t>
            </a:fld>
            <a:endParaRPr lang="en-US"/>
          </a:p>
        </p:txBody>
      </p:sp>
    </p:spTree>
    <p:extLst>
      <p:ext uri="{BB962C8B-B14F-4D97-AF65-F5344CB8AC3E}">
        <p14:creationId xmlns:p14="http://schemas.microsoft.com/office/powerpoint/2010/main" val="363681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9B609F2-35C0-AB48-91E2-EA0B87EE1AEA}" type="datetimeFigureOut">
              <a:rPr lang="en-US" smtClean="0"/>
              <a:t>7/2/2019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F6DC05-B71E-564A-A95C-95813999316F}" type="slidenum">
              <a:rPr lang="en-US" smtClean="0"/>
              <a:t>‹#›</a:t>
            </a:fld>
            <a:endParaRPr lang="en-US"/>
          </a:p>
        </p:txBody>
      </p:sp>
    </p:spTree>
    <p:extLst>
      <p:ext uri="{BB962C8B-B14F-4D97-AF65-F5344CB8AC3E}">
        <p14:creationId xmlns:p14="http://schemas.microsoft.com/office/powerpoint/2010/main" val="5769299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9B609F2-35C0-AB48-91E2-EA0B87EE1AEA}" type="datetimeFigureOut">
              <a:rPr lang="en-US" smtClean="0"/>
              <a:t>7/2/2019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F6DC05-B71E-564A-A95C-95813999316F}" type="slidenum">
              <a:rPr lang="en-US" smtClean="0"/>
              <a:t>‹#›</a:t>
            </a:fld>
            <a:endParaRPr lang="en-US"/>
          </a:p>
        </p:txBody>
      </p:sp>
    </p:spTree>
    <p:extLst>
      <p:ext uri="{BB962C8B-B14F-4D97-AF65-F5344CB8AC3E}">
        <p14:creationId xmlns:p14="http://schemas.microsoft.com/office/powerpoint/2010/main" val="38078846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www.youtube.com/watch?v=e8Prw9AZ9jw"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gi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16.gif"/><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54708"/>
            <a:ext cx="7772400" cy="1470025"/>
          </a:xfrm>
        </p:spPr>
        <p:txBody>
          <a:bodyPr>
            <a:normAutofit/>
          </a:bodyPr>
          <a:lstStyle/>
          <a:p>
            <a:r>
              <a:rPr lang="en-US" sz="4000" b="1" dirty="0">
                <a:solidFill>
                  <a:srgbClr val="CB0024"/>
                </a:solidFill>
              </a:rPr>
              <a:t>The Functional Contextual Art of Therapeutic Disruption</a:t>
            </a:r>
          </a:p>
        </p:txBody>
      </p:sp>
      <p:sp>
        <p:nvSpPr>
          <p:cNvPr id="3" name="Subtitle 2"/>
          <p:cNvSpPr>
            <a:spLocks noGrp="1"/>
          </p:cNvSpPr>
          <p:nvPr>
            <p:ph type="subTitle" idx="1"/>
          </p:nvPr>
        </p:nvSpPr>
        <p:spPr>
          <a:xfrm>
            <a:off x="355602" y="5857862"/>
            <a:ext cx="4254500" cy="957943"/>
          </a:xfrm>
        </p:spPr>
        <p:txBody>
          <a:bodyPr>
            <a:normAutofit/>
          </a:bodyPr>
          <a:lstStyle/>
          <a:p>
            <a:pPr algn="l"/>
            <a:r>
              <a:rPr lang="en-US" sz="2400" dirty="0"/>
              <a:t>Matthieu Villatte, PhD</a:t>
            </a:r>
          </a:p>
          <a:p>
            <a:pPr algn="l"/>
            <a:r>
              <a:rPr lang="en-US" sz="2400" dirty="0" err="1"/>
              <a:t>Bastyr</a:t>
            </a:r>
            <a:r>
              <a:rPr lang="en-US" sz="2400" dirty="0"/>
              <a:t> University, Seattle, USA</a:t>
            </a:r>
          </a:p>
        </p:txBody>
      </p:sp>
      <p:pic>
        <p:nvPicPr>
          <p:cNvPr id="4" name="Picture 3"/>
          <p:cNvPicPr>
            <a:picLocks noChangeAspect="1"/>
          </p:cNvPicPr>
          <p:nvPr/>
        </p:nvPicPr>
        <p:blipFill>
          <a:blip r:embed="rId3"/>
          <a:stretch>
            <a:fillRect/>
          </a:stretch>
        </p:blipFill>
        <p:spPr>
          <a:xfrm>
            <a:off x="5323301" y="5719537"/>
            <a:ext cx="1007834" cy="1007834"/>
          </a:xfrm>
          <a:prstGeom prst="rect">
            <a:avLst/>
          </a:prstGeom>
        </p:spPr>
      </p:pic>
      <p:pic>
        <p:nvPicPr>
          <p:cNvPr id="5" name="Picture 4"/>
          <p:cNvPicPr>
            <a:picLocks noChangeAspect="1"/>
          </p:cNvPicPr>
          <p:nvPr/>
        </p:nvPicPr>
        <p:blipFill>
          <a:blip r:embed="rId4"/>
          <a:stretch>
            <a:fillRect/>
          </a:stretch>
        </p:blipFill>
        <p:spPr>
          <a:xfrm>
            <a:off x="6525590" y="5695511"/>
            <a:ext cx="2414807" cy="1108967"/>
          </a:xfrm>
          <a:prstGeom prst="rect">
            <a:avLst/>
          </a:prstGeom>
        </p:spPr>
      </p:pic>
      <p:pic>
        <p:nvPicPr>
          <p:cNvPr id="6" name="Picture 5"/>
          <p:cNvPicPr>
            <a:picLocks noChangeAspect="1"/>
          </p:cNvPicPr>
          <p:nvPr/>
        </p:nvPicPr>
        <p:blipFill>
          <a:blip r:embed="rId5"/>
          <a:stretch>
            <a:fillRect/>
          </a:stretch>
        </p:blipFill>
        <p:spPr>
          <a:xfrm>
            <a:off x="2967323" y="2041959"/>
            <a:ext cx="3329681" cy="3287751"/>
          </a:xfrm>
          <a:prstGeom prst="rect">
            <a:avLst/>
          </a:prstGeom>
        </p:spPr>
      </p:pic>
    </p:spTree>
    <p:extLst>
      <p:ext uri="{BB962C8B-B14F-4D97-AF65-F5344CB8AC3E}">
        <p14:creationId xmlns:p14="http://schemas.microsoft.com/office/powerpoint/2010/main" val="42933530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low of ABCs.png"/>
          <p:cNvPicPr>
            <a:picLocks noChangeAspect="1"/>
          </p:cNvPicPr>
          <p:nvPr/>
        </p:nvPicPr>
        <p:blipFill rotWithShape="1">
          <a:blip r:embed="rId2">
            <a:extLst>
              <a:ext uri="{28A0092B-C50C-407E-A947-70E740481C1C}">
                <a14:useLocalDpi xmlns:a14="http://schemas.microsoft.com/office/drawing/2010/main" val="0"/>
              </a:ext>
            </a:extLst>
          </a:blip>
          <a:srcRect l="7046" t="5797" r="11709" b="9602"/>
          <a:stretch/>
        </p:blipFill>
        <p:spPr>
          <a:xfrm>
            <a:off x="-990286" y="-381000"/>
            <a:ext cx="10548699" cy="7696200"/>
          </a:xfrm>
          <a:prstGeom prst="rect">
            <a:avLst/>
          </a:prstGeom>
        </p:spPr>
      </p:pic>
    </p:spTree>
    <p:extLst>
      <p:ext uri="{BB962C8B-B14F-4D97-AF65-F5344CB8AC3E}">
        <p14:creationId xmlns:p14="http://schemas.microsoft.com/office/powerpoint/2010/main" val="24255508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lstStyle/>
          <a:p>
            <a:r>
              <a:rPr lang="en-US" b="1" dirty="0">
                <a:solidFill>
                  <a:srgbClr val="FF0000"/>
                </a:solidFill>
              </a:rPr>
              <a:t>We need some inspiration</a:t>
            </a:r>
            <a:r>
              <a:rPr lang="is-IS" b="1" dirty="0">
                <a:solidFill>
                  <a:srgbClr val="FF0000"/>
                </a:solidFill>
              </a:rPr>
              <a:t>…</a:t>
            </a:r>
            <a:endParaRPr lang="en-US" b="1" dirty="0">
              <a:solidFill>
                <a:srgbClr val="FF0000"/>
              </a:solidFill>
            </a:endParaRPr>
          </a:p>
        </p:txBody>
      </p:sp>
      <p:sp>
        <p:nvSpPr>
          <p:cNvPr id="6" name="Rectangle 5"/>
          <p:cNvSpPr/>
          <p:nvPr/>
        </p:nvSpPr>
        <p:spPr>
          <a:xfrm>
            <a:off x="457200" y="6083978"/>
            <a:ext cx="4572000" cy="646331"/>
          </a:xfrm>
          <a:prstGeom prst="rect">
            <a:avLst/>
          </a:prstGeom>
        </p:spPr>
        <p:txBody>
          <a:bodyPr>
            <a:spAutoFit/>
          </a:bodyPr>
          <a:lstStyle/>
          <a:p>
            <a:pPr defTabSz="914400">
              <a:defRPr/>
            </a:pPr>
            <a:r>
              <a:rPr lang="en-US" u="sng" dirty="0">
                <a:hlinkClick r:id="rId3"/>
              </a:rPr>
              <a:t>https://www.youtube.com/watch?v=e8Prw9AZ9jw</a:t>
            </a:r>
            <a:endParaRPr lang="en-US" dirty="0"/>
          </a:p>
        </p:txBody>
      </p:sp>
    </p:spTree>
    <p:extLst>
      <p:ext uri="{BB962C8B-B14F-4D97-AF65-F5344CB8AC3E}">
        <p14:creationId xmlns:p14="http://schemas.microsoft.com/office/powerpoint/2010/main" val="37068068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55602" y="5719537"/>
            <a:ext cx="4254500" cy="957943"/>
          </a:xfrm>
        </p:spPr>
        <p:txBody>
          <a:bodyPr>
            <a:normAutofit/>
          </a:bodyPr>
          <a:lstStyle/>
          <a:p>
            <a:pPr algn="l"/>
            <a:r>
              <a:rPr lang="en-US" sz="2400" dirty="0"/>
              <a:t>Matthieu Villatte, PhD</a:t>
            </a:r>
          </a:p>
          <a:p>
            <a:pPr algn="l"/>
            <a:r>
              <a:rPr lang="en-US" sz="2400" dirty="0" err="1"/>
              <a:t>Bastyr</a:t>
            </a:r>
            <a:r>
              <a:rPr lang="en-US" sz="2400" dirty="0"/>
              <a:t> University, Seattle, USA</a:t>
            </a:r>
          </a:p>
        </p:txBody>
      </p:sp>
      <p:pic>
        <p:nvPicPr>
          <p:cNvPr id="4" name="Picture 3"/>
          <p:cNvPicPr>
            <a:picLocks noChangeAspect="1"/>
          </p:cNvPicPr>
          <p:nvPr/>
        </p:nvPicPr>
        <p:blipFill>
          <a:blip r:embed="rId2"/>
          <a:stretch>
            <a:fillRect/>
          </a:stretch>
        </p:blipFill>
        <p:spPr>
          <a:xfrm>
            <a:off x="4707803" y="5355499"/>
            <a:ext cx="1371872" cy="1371872"/>
          </a:xfrm>
          <a:prstGeom prst="rect">
            <a:avLst/>
          </a:prstGeom>
        </p:spPr>
      </p:pic>
      <p:pic>
        <p:nvPicPr>
          <p:cNvPr id="5" name="Picture 4"/>
          <p:cNvPicPr>
            <a:picLocks noChangeAspect="1"/>
          </p:cNvPicPr>
          <p:nvPr/>
        </p:nvPicPr>
        <p:blipFill>
          <a:blip r:embed="rId3"/>
          <a:stretch>
            <a:fillRect/>
          </a:stretch>
        </p:blipFill>
        <p:spPr>
          <a:xfrm>
            <a:off x="6259286" y="5573215"/>
            <a:ext cx="2681112" cy="1231264"/>
          </a:xfrm>
          <a:prstGeom prst="rect">
            <a:avLst/>
          </a:prstGeom>
        </p:spPr>
      </p:pic>
      <p:sp>
        <p:nvSpPr>
          <p:cNvPr id="7" name="Title 1"/>
          <p:cNvSpPr txBox="1">
            <a:spLocks/>
          </p:cNvSpPr>
          <p:nvPr/>
        </p:nvSpPr>
        <p:spPr>
          <a:xfrm>
            <a:off x="722086" y="261708"/>
            <a:ext cx="7772400" cy="1470025"/>
          </a:xfrm>
          <a:prstGeom prst="rect">
            <a:avLst/>
          </a:prstGeom>
        </p:spPr>
        <p:txBody>
          <a:bodyPr vert="horz" lIns="91440" tIns="45720" rIns="91440" bIns="45720" rtlCol="0" anchor="ctr">
            <a:normAutofit fontScale="85000"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a:solidFill>
                  <a:srgbClr val="CB0024"/>
                </a:solidFill>
              </a:rPr>
              <a:t>The Functional Contextual Art of Therapeutic </a:t>
            </a:r>
            <a:r>
              <a:rPr lang="en-US" b="1" strike="sngStrike" dirty="0">
                <a:solidFill>
                  <a:srgbClr val="CB0024"/>
                </a:solidFill>
              </a:rPr>
              <a:t>Disruption</a:t>
            </a:r>
            <a:r>
              <a:rPr lang="en-US" b="1" dirty="0">
                <a:solidFill>
                  <a:srgbClr val="CB0024"/>
                </a:solidFill>
              </a:rPr>
              <a:t> </a:t>
            </a:r>
            <a:r>
              <a:rPr lang="en-US" b="1" dirty="0" err="1">
                <a:solidFill>
                  <a:srgbClr val="CB0024"/>
                </a:solidFill>
              </a:rPr>
              <a:t>Murmuration</a:t>
            </a:r>
            <a:endParaRPr lang="en-US" b="1" dirty="0">
              <a:solidFill>
                <a:srgbClr val="CB0024"/>
              </a:solidFill>
            </a:endParaRPr>
          </a:p>
        </p:txBody>
      </p:sp>
      <p:pic>
        <p:nvPicPr>
          <p:cNvPr id="8" name="Picture 7"/>
          <p:cNvPicPr>
            <a:picLocks noChangeAspect="1"/>
          </p:cNvPicPr>
          <p:nvPr/>
        </p:nvPicPr>
        <p:blipFill>
          <a:blip r:embed="rId4"/>
          <a:stretch>
            <a:fillRect/>
          </a:stretch>
        </p:blipFill>
        <p:spPr>
          <a:xfrm>
            <a:off x="2393856" y="1959429"/>
            <a:ext cx="4636508" cy="3087914"/>
          </a:xfrm>
          <a:prstGeom prst="rect">
            <a:avLst/>
          </a:prstGeom>
        </p:spPr>
      </p:pic>
    </p:spTree>
    <p:extLst>
      <p:ext uri="{BB962C8B-B14F-4D97-AF65-F5344CB8AC3E}">
        <p14:creationId xmlns:p14="http://schemas.microsoft.com/office/powerpoint/2010/main" val="24524487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64336"/>
            <a:ext cx="8229600" cy="1955800"/>
          </a:xfrm>
        </p:spPr>
        <p:txBody>
          <a:bodyPr>
            <a:normAutofit/>
          </a:bodyPr>
          <a:lstStyle/>
          <a:p>
            <a:pPr marL="0" indent="0" algn="ctr">
              <a:buNone/>
            </a:pPr>
            <a:r>
              <a:rPr lang="en-US" sz="9600" dirty="0"/>
              <a:t>A-B-C</a:t>
            </a:r>
          </a:p>
        </p:txBody>
      </p:sp>
      <p:sp>
        <p:nvSpPr>
          <p:cNvPr id="2" name="TextBox 1"/>
          <p:cNvSpPr txBox="1"/>
          <p:nvPr/>
        </p:nvSpPr>
        <p:spPr>
          <a:xfrm>
            <a:off x="582705" y="4751294"/>
            <a:ext cx="4402768" cy="1569660"/>
          </a:xfrm>
          <a:prstGeom prst="rect">
            <a:avLst/>
          </a:prstGeom>
          <a:noFill/>
        </p:spPr>
        <p:txBody>
          <a:bodyPr wrap="none" rtlCol="0">
            <a:spAutoFit/>
          </a:bodyPr>
          <a:lstStyle/>
          <a:p>
            <a:r>
              <a:rPr lang="en-US" sz="3200" dirty="0"/>
              <a:t>A: I need/want</a:t>
            </a:r>
            <a:r>
              <a:rPr lang="is-IS" sz="3200" dirty="0"/>
              <a:t>…</a:t>
            </a:r>
          </a:p>
          <a:p>
            <a:r>
              <a:rPr lang="is-IS" sz="3200" dirty="0"/>
              <a:t>B: I do...</a:t>
            </a:r>
          </a:p>
          <a:p>
            <a:r>
              <a:rPr lang="is-IS" sz="3200" dirty="0"/>
              <a:t>C: I get what I need/want</a:t>
            </a:r>
            <a:endParaRPr lang="en-US" sz="3200" dirty="0"/>
          </a:p>
        </p:txBody>
      </p:sp>
      <p:sp>
        <p:nvSpPr>
          <p:cNvPr id="7" name="Title 1"/>
          <p:cNvSpPr>
            <a:spLocks noGrp="1"/>
          </p:cNvSpPr>
          <p:nvPr>
            <p:ph type="title"/>
          </p:nvPr>
        </p:nvSpPr>
        <p:spPr>
          <a:xfrm>
            <a:off x="282236" y="609600"/>
            <a:ext cx="8861764" cy="1143000"/>
          </a:xfrm>
        </p:spPr>
        <p:txBody>
          <a:bodyPr>
            <a:noAutofit/>
          </a:bodyPr>
          <a:lstStyle/>
          <a:p>
            <a:r>
              <a:rPr lang="en-US" b="1" dirty="0">
                <a:solidFill>
                  <a:srgbClr val="E70019"/>
                </a:solidFill>
              </a:rPr>
              <a:t>We need additional processes of adaptation</a:t>
            </a:r>
          </a:p>
        </p:txBody>
      </p:sp>
      <p:sp>
        <p:nvSpPr>
          <p:cNvPr id="4" name="Right Brace 3"/>
          <p:cNvSpPr/>
          <p:nvPr/>
        </p:nvSpPr>
        <p:spPr>
          <a:xfrm>
            <a:off x="4953000" y="4648200"/>
            <a:ext cx="762000" cy="1828800"/>
          </a:xfrm>
          <a:prstGeom prst="rightBrac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 name="TextBox 4"/>
          <p:cNvSpPr txBox="1"/>
          <p:nvPr/>
        </p:nvSpPr>
        <p:spPr>
          <a:xfrm>
            <a:off x="6248400" y="4848761"/>
            <a:ext cx="1402948" cy="1323439"/>
          </a:xfrm>
          <a:prstGeom prst="rect">
            <a:avLst/>
          </a:prstGeom>
          <a:noFill/>
        </p:spPr>
        <p:txBody>
          <a:bodyPr wrap="none" rtlCol="0">
            <a:spAutoFit/>
          </a:bodyPr>
          <a:lstStyle/>
          <a:p>
            <a:r>
              <a:rPr lang="en-US" sz="8000" dirty="0">
                <a:solidFill>
                  <a:srgbClr val="FF0000"/>
                </a:solidFill>
              </a:rPr>
              <a:t>+ ?</a:t>
            </a:r>
          </a:p>
        </p:txBody>
      </p:sp>
    </p:spTree>
    <p:extLst>
      <p:ext uri="{BB962C8B-B14F-4D97-AF65-F5344CB8AC3E}">
        <p14:creationId xmlns:p14="http://schemas.microsoft.com/office/powerpoint/2010/main" val="19336212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381000" y="259556"/>
            <a:ext cx="8422934" cy="6369844"/>
          </a:xfrm>
          <a:prstGeom prst="rect">
            <a:avLst/>
          </a:prstGeom>
        </p:spPr>
      </p:pic>
      <p:sp>
        <p:nvSpPr>
          <p:cNvPr id="7" name="Title 4"/>
          <p:cNvSpPr>
            <a:spLocks noGrp="1"/>
          </p:cNvSpPr>
          <p:nvPr>
            <p:ph type="title"/>
          </p:nvPr>
        </p:nvSpPr>
        <p:spPr>
          <a:xfrm>
            <a:off x="609600" y="1832256"/>
            <a:ext cx="5181600" cy="1977744"/>
          </a:xfrm>
        </p:spPr>
        <p:txBody>
          <a:bodyPr>
            <a:normAutofit/>
          </a:bodyPr>
          <a:lstStyle/>
          <a:p>
            <a:pPr algn="l"/>
            <a:r>
              <a:rPr lang="en-US" sz="3600" b="1" dirty="0">
                <a:solidFill>
                  <a:schemeClr val="bg1"/>
                </a:solidFill>
              </a:rPr>
              <a:t>The secret of adaptation</a:t>
            </a:r>
            <a:r>
              <a:rPr lang="is-IS" sz="3600" b="1" dirty="0">
                <a:solidFill>
                  <a:schemeClr val="bg1"/>
                </a:solidFill>
              </a:rPr>
              <a:t>…</a:t>
            </a:r>
            <a:endParaRPr lang="en-US" sz="3600" b="1" dirty="0">
              <a:solidFill>
                <a:schemeClr val="bg1"/>
              </a:solidFill>
            </a:endParaRPr>
          </a:p>
        </p:txBody>
      </p:sp>
    </p:spTree>
    <p:extLst>
      <p:ext uri="{BB962C8B-B14F-4D97-AF65-F5344CB8AC3E}">
        <p14:creationId xmlns:p14="http://schemas.microsoft.com/office/powerpoint/2010/main" val="12752161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3336468" y="3125690"/>
            <a:ext cx="2176826" cy="597933"/>
          </a:xfrm>
        </p:spPr>
        <p:txBody>
          <a:bodyPr>
            <a:normAutofit/>
          </a:bodyPr>
          <a:lstStyle/>
          <a:p>
            <a:pPr marL="0" indent="0" algn="ctr">
              <a:buNone/>
            </a:pPr>
            <a:r>
              <a:rPr lang="en-US" sz="2800" b="1" dirty="0"/>
              <a:t>ADAPTATION</a:t>
            </a:r>
          </a:p>
        </p:txBody>
      </p:sp>
      <p:sp>
        <p:nvSpPr>
          <p:cNvPr id="5" name="Oval 4"/>
          <p:cNvSpPr/>
          <p:nvPr/>
        </p:nvSpPr>
        <p:spPr>
          <a:xfrm>
            <a:off x="836706" y="164354"/>
            <a:ext cx="7111999" cy="6574118"/>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7" name="Straight Connector 6"/>
          <p:cNvCxnSpPr>
            <a:endCxn id="5" idx="4"/>
          </p:cNvCxnSpPr>
          <p:nvPr/>
        </p:nvCxnSpPr>
        <p:spPr>
          <a:xfrm>
            <a:off x="4385234" y="4437531"/>
            <a:ext cx="7472" cy="2300941"/>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8" name="Straight Connector 7"/>
          <p:cNvCxnSpPr>
            <a:stCxn id="5" idx="2"/>
            <a:endCxn id="15" idx="2"/>
          </p:cNvCxnSpPr>
          <p:nvPr/>
        </p:nvCxnSpPr>
        <p:spPr>
          <a:xfrm flipV="1">
            <a:off x="836706" y="3436472"/>
            <a:ext cx="2480236" cy="14941"/>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sp>
        <p:nvSpPr>
          <p:cNvPr id="15" name="Oval 14"/>
          <p:cNvSpPr/>
          <p:nvPr/>
        </p:nvSpPr>
        <p:spPr>
          <a:xfrm>
            <a:off x="3316942" y="2435413"/>
            <a:ext cx="2166471" cy="2002118"/>
          </a:xfrm>
          <a:prstGeom prst="ellipse">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8" name="Straight Connector 17"/>
          <p:cNvCxnSpPr/>
          <p:nvPr/>
        </p:nvCxnSpPr>
        <p:spPr>
          <a:xfrm>
            <a:off x="4377762" y="164354"/>
            <a:ext cx="7472" cy="2300941"/>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V="1">
            <a:off x="5483413" y="3409579"/>
            <a:ext cx="2480236" cy="14941"/>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rot="18802489">
            <a:off x="1406526" y="1467874"/>
            <a:ext cx="2018401" cy="461665"/>
          </a:xfrm>
          <a:prstGeom prst="rect">
            <a:avLst/>
          </a:prstGeom>
          <a:noFill/>
        </p:spPr>
        <p:txBody>
          <a:bodyPr wrap="none" rtlCol="0">
            <a:spAutoFit/>
          </a:bodyPr>
          <a:lstStyle/>
          <a:p>
            <a:pPr algn="ctr"/>
            <a:r>
              <a:rPr lang="en-US" sz="2400" b="1" dirty="0"/>
              <a:t>COMPETITION</a:t>
            </a:r>
          </a:p>
        </p:txBody>
      </p:sp>
      <p:sp>
        <p:nvSpPr>
          <p:cNvPr id="22" name="TextBox 21"/>
          <p:cNvSpPr txBox="1"/>
          <p:nvPr/>
        </p:nvSpPr>
        <p:spPr>
          <a:xfrm rot="2424791">
            <a:off x="1622505" y="4980037"/>
            <a:ext cx="1640293" cy="461665"/>
          </a:xfrm>
          <a:prstGeom prst="rect">
            <a:avLst/>
          </a:prstGeom>
          <a:noFill/>
        </p:spPr>
        <p:txBody>
          <a:bodyPr wrap="none" rtlCol="0">
            <a:spAutoFit/>
          </a:bodyPr>
          <a:lstStyle/>
          <a:p>
            <a:pPr algn="ctr"/>
            <a:r>
              <a:rPr lang="en-US" sz="2400" b="1" dirty="0">
                <a:solidFill>
                  <a:srgbClr val="000000"/>
                </a:solidFill>
              </a:rPr>
              <a:t>VARIATION</a:t>
            </a:r>
          </a:p>
        </p:txBody>
      </p:sp>
      <p:sp>
        <p:nvSpPr>
          <p:cNvPr id="23" name="TextBox 22"/>
          <p:cNvSpPr txBox="1"/>
          <p:nvPr/>
        </p:nvSpPr>
        <p:spPr>
          <a:xfrm rot="2467253">
            <a:off x="5656471" y="1405611"/>
            <a:ext cx="1568759" cy="461665"/>
          </a:xfrm>
          <a:prstGeom prst="rect">
            <a:avLst/>
          </a:prstGeom>
          <a:noFill/>
        </p:spPr>
        <p:txBody>
          <a:bodyPr wrap="none" rtlCol="0">
            <a:spAutoFit/>
          </a:bodyPr>
          <a:lstStyle/>
          <a:p>
            <a:pPr algn="ctr"/>
            <a:r>
              <a:rPr lang="en-US" sz="2400" b="1" dirty="0">
                <a:solidFill>
                  <a:srgbClr val="000000"/>
                </a:solidFill>
              </a:rPr>
              <a:t>SELECTION</a:t>
            </a:r>
          </a:p>
        </p:txBody>
      </p:sp>
      <p:sp>
        <p:nvSpPr>
          <p:cNvPr id="24" name="TextBox 23"/>
          <p:cNvSpPr txBox="1"/>
          <p:nvPr/>
        </p:nvSpPr>
        <p:spPr>
          <a:xfrm rot="18846495">
            <a:off x="5622947" y="4789701"/>
            <a:ext cx="1658627" cy="461665"/>
          </a:xfrm>
          <a:prstGeom prst="rect">
            <a:avLst/>
          </a:prstGeom>
          <a:noFill/>
        </p:spPr>
        <p:txBody>
          <a:bodyPr wrap="none" rtlCol="0">
            <a:spAutoFit/>
          </a:bodyPr>
          <a:lstStyle/>
          <a:p>
            <a:pPr algn="ctr"/>
            <a:r>
              <a:rPr lang="en-US" sz="2400" b="1" dirty="0">
                <a:solidFill>
                  <a:srgbClr val="000000"/>
                </a:solidFill>
              </a:rPr>
              <a:t>RETENTION</a:t>
            </a:r>
          </a:p>
        </p:txBody>
      </p:sp>
    </p:spTree>
    <p:extLst>
      <p:ext uri="{BB962C8B-B14F-4D97-AF65-F5344CB8AC3E}">
        <p14:creationId xmlns:p14="http://schemas.microsoft.com/office/powerpoint/2010/main" val="3061882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P spid="2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304142" y="767233"/>
            <a:ext cx="4735286" cy="5379619"/>
          </a:xfrm>
          <a:prstGeom prst="rect">
            <a:avLst/>
          </a:prstGeom>
        </p:spPr>
      </p:pic>
    </p:spTree>
    <p:extLst>
      <p:ext uri="{BB962C8B-B14F-4D97-AF65-F5344CB8AC3E}">
        <p14:creationId xmlns:p14="http://schemas.microsoft.com/office/powerpoint/2010/main" val="10888738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381000" y="259556"/>
            <a:ext cx="8422934" cy="6369844"/>
          </a:xfrm>
          <a:prstGeom prst="rect">
            <a:avLst/>
          </a:prstGeom>
        </p:spPr>
      </p:pic>
      <p:sp>
        <p:nvSpPr>
          <p:cNvPr id="7" name="Title 4"/>
          <p:cNvSpPr>
            <a:spLocks noGrp="1"/>
          </p:cNvSpPr>
          <p:nvPr>
            <p:ph type="title"/>
          </p:nvPr>
        </p:nvSpPr>
        <p:spPr>
          <a:xfrm>
            <a:off x="609600" y="1832256"/>
            <a:ext cx="5181600" cy="1977744"/>
          </a:xfrm>
        </p:spPr>
        <p:txBody>
          <a:bodyPr>
            <a:normAutofit/>
          </a:bodyPr>
          <a:lstStyle/>
          <a:p>
            <a:pPr algn="l"/>
            <a:r>
              <a:rPr lang="en-US" sz="3600" b="1" dirty="0">
                <a:solidFill>
                  <a:schemeClr val="bg1"/>
                </a:solidFill>
              </a:rPr>
              <a:t>You’re welcome.</a:t>
            </a:r>
          </a:p>
        </p:txBody>
      </p:sp>
    </p:spTree>
    <p:extLst>
      <p:ext uri="{BB962C8B-B14F-4D97-AF65-F5344CB8AC3E}">
        <p14:creationId xmlns:p14="http://schemas.microsoft.com/office/powerpoint/2010/main" val="28843283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9618" y="596631"/>
            <a:ext cx="8229600" cy="1143000"/>
          </a:xfrm>
        </p:spPr>
        <p:txBody>
          <a:bodyPr>
            <a:noAutofit/>
          </a:bodyPr>
          <a:lstStyle/>
          <a:p>
            <a:pPr algn="l"/>
            <a:r>
              <a:rPr lang="en-US" sz="3200" b="1" dirty="0">
                <a:solidFill>
                  <a:srgbClr val="CB0024"/>
                </a:solidFill>
              </a:rPr>
              <a:t>We need a higher level of ABCs that orient and maintain the integrity of all ABCs</a:t>
            </a:r>
          </a:p>
        </p:txBody>
      </p:sp>
      <p:pic>
        <p:nvPicPr>
          <p:cNvPr id="4" name="Picture 3" descr="tenor.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14372" y="2325863"/>
            <a:ext cx="5939952" cy="3315877"/>
          </a:xfrm>
          <a:prstGeom prst="rect">
            <a:avLst/>
          </a:prstGeom>
        </p:spPr>
      </p:pic>
    </p:spTree>
    <p:extLst>
      <p:ext uri="{BB962C8B-B14F-4D97-AF65-F5344CB8AC3E}">
        <p14:creationId xmlns:p14="http://schemas.microsoft.com/office/powerpoint/2010/main" val="39327072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8686800" cy="1143000"/>
          </a:xfrm>
        </p:spPr>
        <p:txBody>
          <a:bodyPr>
            <a:noAutofit/>
          </a:bodyPr>
          <a:lstStyle/>
          <a:p>
            <a:r>
              <a:rPr lang="en-US" sz="3400" b="1" dirty="0">
                <a:solidFill>
                  <a:srgbClr val="F20025"/>
                </a:solidFill>
              </a:rPr>
              <a:t>Processes of psychological adaptation</a:t>
            </a:r>
          </a:p>
        </p:txBody>
      </p:sp>
      <p:pic>
        <p:nvPicPr>
          <p:cNvPr id="4" name="Content Placeholder 3" descr="psychological adaptation.png"/>
          <p:cNvPicPr>
            <a:picLocks noGrp="1" noChangeAspect="1"/>
          </p:cNvPicPr>
          <p:nvPr>
            <p:ph idx="1"/>
          </p:nvPr>
        </p:nvPicPr>
        <p:blipFill>
          <a:blip r:embed="rId2">
            <a:extLst>
              <a:ext uri="{28A0092B-C50C-407E-A947-70E740481C1C}">
                <a14:useLocalDpi xmlns:a14="http://schemas.microsoft.com/office/drawing/2010/main" val="0"/>
              </a:ext>
            </a:extLst>
          </a:blip>
          <a:srcRect l="-40864" r="-40864"/>
          <a:stretch>
            <a:fillRect/>
          </a:stretch>
        </p:blipFill>
        <p:spPr>
          <a:xfrm>
            <a:off x="-304800" y="1447800"/>
            <a:ext cx="9922944" cy="5181600"/>
          </a:xfrm>
        </p:spPr>
      </p:pic>
    </p:spTree>
    <p:extLst>
      <p:ext uri="{BB962C8B-B14F-4D97-AF65-F5344CB8AC3E}">
        <p14:creationId xmlns:p14="http://schemas.microsoft.com/office/powerpoint/2010/main" val="2211457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67848"/>
            <a:ext cx="8229600" cy="1143000"/>
          </a:xfrm>
        </p:spPr>
        <p:txBody>
          <a:bodyPr/>
          <a:lstStyle/>
          <a:p>
            <a:r>
              <a:rPr lang="en-US" b="1" dirty="0">
                <a:solidFill>
                  <a:srgbClr val="CB0024"/>
                </a:solidFill>
              </a:rPr>
              <a:t>Disruption?</a:t>
            </a:r>
          </a:p>
        </p:txBody>
      </p:sp>
      <p:sp>
        <p:nvSpPr>
          <p:cNvPr id="4" name="Rectangle 3"/>
          <p:cNvSpPr/>
          <p:nvPr/>
        </p:nvSpPr>
        <p:spPr>
          <a:xfrm>
            <a:off x="925285" y="3563854"/>
            <a:ext cx="7583715" cy="2821285"/>
          </a:xfrm>
          <a:prstGeom prst="rect">
            <a:avLst/>
          </a:prstGeom>
        </p:spPr>
        <p:txBody>
          <a:bodyPr wrap="square">
            <a:spAutoFit/>
          </a:bodyPr>
          <a:lstStyle/>
          <a:p>
            <a:r>
              <a:rPr lang="en-US" sz="2400" b="1" dirty="0"/>
              <a:t>Etymology:</a:t>
            </a:r>
          </a:p>
          <a:p>
            <a:endParaRPr lang="en-US" sz="1000" dirty="0"/>
          </a:p>
          <a:p>
            <a:pPr>
              <a:lnSpc>
                <a:spcPct val="120000"/>
              </a:lnSpc>
            </a:pPr>
            <a:r>
              <a:rPr lang="en-US" sz="2000" dirty="0"/>
              <a:t>"a rending asunder, a </a:t>
            </a:r>
            <a:r>
              <a:rPr lang="en-US" sz="2000" b="1" dirty="0"/>
              <a:t>bursting apart</a:t>
            </a:r>
            <a:r>
              <a:rPr lang="en-US" sz="2000" dirty="0"/>
              <a:t>, forcible separation into parts," early 15c., originally medical, "</a:t>
            </a:r>
            <a:r>
              <a:rPr lang="en-US" sz="2000" b="1" dirty="0"/>
              <a:t>laceration of tissue</a:t>
            </a:r>
            <a:r>
              <a:rPr lang="en-US" sz="2000" dirty="0"/>
              <a:t>," general sense from 1640s, from Medieval Latin </a:t>
            </a:r>
            <a:r>
              <a:rPr lang="en-US" sz="2000" dirty="0" err="1"/>
              <a:t>disruptionem</a:t>
            </a:r>
            <a:r>
              <a:rPr lang="en-US" sz="2000" dirty="0"/>
              <a:t> (nominative </a:t>
            </a:r>
            <a:r>
              <a:rPr lang="en-US" sz="2000" dirty="0" err="1"/>
              <a:t>disruptio</a:t>
            </a:r>
            <a:r>
              <a:rPr lang="en-US" sz="2000" dirty="0"/>
              <a:t>) "a </a:t>
            </a:r>
            <a:r>
              <a:rPr lang="en-US" sz="2000" b="1" dirty="0"/>
              <a:t>breaking</a:t>
            </a:r>
            <a:r>
              <a:rPr lang="en-US" sz="2000" dirty="0"/>
              <a:t> asunder," noun of action from past-participle stem of Latin </a:t>
            </a:r>
            <a:r>
              <a:rPr lang="en-US" sz="2000" dirty="0" err="1"/>
              <a:t>disrumpere</a:t>
            </a:r>
            <a:r>
              <a:rPr lang="en-US" sz="2000" dirty="0"/>
              <a:t> "</a:t>
            </a:r>
            <a:r>
              <a:rPr lang="en-US" sz="2000" b="1" dirty="0"/>
              <a:t>break apart, split, shatter, break to pieces</a:t>
            </a:r>
            <a:r>
              <a:rPr lang="en-US" sz="2000" dirty="0"/>
              <a:t>," from dis- "apart" (see dis-) + </a:t>
            </a:r>
            <a:r>
              <a:rPr lang="en-US" sz="2000" dirty="0" err="1"/>
              <a:t>rumpere</a:t>
            </a:r>
            <a:r>
              <a:rPr lang="en-US" sz="2000" dirty="0"/>
              <a:t> "to break,”</a:t>
            </a:r>
          </a:p>
        </p:txBody>
      </p:sp>
      <p:sp>
        <p:nvSpPr>
          <p:cNvPr id="5" name="Rectangle 4"/>
          <p:cNvSpPr/>
          <p:nvPr/>
        </p:nvSpPr>
        <p:spPr>
          <a:xfrm>
            <a:off x="925285" y="1695816"/>
            <a:ext cx="6894287" cy="1631216"/>
          </a:xfrm>
          <a:prstGeom prst="rect">
            <a:avLst/>
          </a:prstGeom>
        </p:spPr>
        <p:txBody>
          <a:bodyPr wrap="square">
            <a:spAutoFit/>
          </a:bodyPr>
          <a:lstStyle/>
          <a:p>
            <a:r>
              <a:rPr lang="en-US" sz="2400" b="1" dirty="0"/>
              <a:t>Some definitions:</a:t>
            </a:r>
          </a:p>
          <a:p>
            <a:endParaRPr lang="en-US" sz="1000" b="1" dirty="0"/>
          </a:p>
          <a:p>
            <a:pPr marL="285750" indent="-285750">
              <a:lnSpc>
                <a:spcPct val="120000"/>
              </a:lnSpc>
              <a:buFontTx/>
              <a:buChar char="-"/>
            </a:pPr>
            <a:r>
              <a:rPr lang="en-US" sz="2000" dirty="0"/>
              <a:t>An interruption to the regular flow or sequence of something.</a:t>
            </a:r>
          </a:p>
          <a:p>
            <a:pPr marL="285750" indent="-285750">
              <a:lnSpc>
                <a:spcPct val="120000"/>
              </a:lnSpc>
              <a:buFontTx/>
              <a:buChar char="-"/>
            </a:pPr>
            <a:r>
              <a:rPr lang="en-US" sz="2000" dirty="0"/>
              <a:t>A forcible separation or division into parts.</a:t>
            </a:r>
            <a:endParaRPr lang="en-US" dirty="0"/>
          </a:p>
          <a:p>
            <a:endParaRPr lang="en-US" dirty="0"/>
          </a:p>
        </p:txBody>
      </p:sp>
    </p:spTree>
    <p:extLst>
      <p:ext uri="{BB962C8B-B14F-4D97-AF65-F5344CB8AC3E}">
        <p14:creationId xmlns:p14="http://schemas.microsoft.com/office/powerpoint/2010/main" val="2033408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529207" y="2076407"/>
            <a:ext cx="2108795" cy="1464494"/>
            <a:chOff x="1529207" y="1507306"/>
            <a:chExt cx="2108795" cy="1464494"/>
          </a:xfrm>
        </p:grpSpPr>
        <p:sp>
          <p:nvSpPr>
            <p:cNvPr id="21" name="TextBox 20"/>
            <p:cNvSpPr txBox="1"/>
            <p:nvPr/>
          </p:nvSpPr>
          <p:spPr>
            <a:xfrm rot="2272092">
              <a:off x="1844322" y="1807157"/>
              <a:ext cx="1793680" cy="430887"/>
            </a:xfrm>
            <a:prstGeom prst="rect">
              <a:avLst/>
            </a:prstGeom>
            <a:noFill/>
          </p:spPr>
          <p:txBody>
            <a:bodyPr wrap="none" rtlCol="0">
              <a:spAutoFit/>
            </a:bodyPr>
            <a:lstStyle/>
            <a:p>
              <a:r>
                <a:rPr lang="en-US" sz="2200" b="1" dirty="0"/>
                <a:t>INTERACTION</a:t>
              </a:r>
            </a:p>
          </p:txBody>
        </p:sp>
        <p:cxnSp>
          <p:nvCxnSpPr>
            <p:cNvPr id="31" name="Straight Arrow Connector 30"/>
            <p:cNvCxnSpPr/>
            <p:nvPr/>
          </p:nvCxnSpPr>
          <p:spPr>
            <a:xfrm>
              <a:off x="1529207" y="1507306"/>
              <a:ext cx="1975993" cy="1464494"/>
            </a:xfrm>
            <a:prstGeom prst="straightConnector1">
              <a:avLst/>
            </a:prstGeom>
            <a:ln w="57150" cmpd="sng">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grpSp>
      <p:grpSp>
        <p:nvGrpSpPr>
          <p:cNvPr id="4" name="Group 3"/>
          <p:cNvGrpSpPr/>
          <p:nvPr/>
        </p:nvGrpSpPr>
        <p:grpSpPr>
          <a:xfrm>
            <a:off x="5029200" y="1871102"/>
            <a:ext cx="1658930" cy="1812998"/>
            <a:chOff x="5029200" y="1302001"/>
            <a:chExt cx="1658930" cy="1812998"/>
          </a:xfrm>
        </p:grpSpPr>
        <p:sp>
          <p:nvSpPr>
            <p:cNvPr id="23" name="TextBox 22"/>
            <p:cNvSpPr txBox="1"/>
            <p:nvPr/>
          </p:nvSpPr>
          <p:spPr>
            <a:xfrm rot="18848461">
              <a:off x="5260868" y="2149359"/>
              <a:ext cx="1500393" cy="430887"/>
            </a:xfrm>
            <a:prstGeom prst="rect">
              <a:avLst/>
            </a:prstGeom>
            <a:noFill/>
          </p:spPr>
          <p:txBody>
            <a:bodyPr wrap="none" rtlCol="0">
              <a:spAutoFit/>
            </a:bodyPr>
            <a:lstStyle/>
            <a:p>
              <a:r>
                <a:rPr lang="en-US" sz="2200" b="1" dirty="0">
                  <a:solidFill>
                    <a:srgbClr val="000000"/>
                  </a:solidFill>
                </a:rPr>
                <a:t>INTENTION</a:t>
              </a:r>
            </a:p>
          </p:txBody>
        </p:sp>
        <p:cxnSp>
          <p:nvCxnSpPr>
            <p:cNvPr id="33" name="Straight Arrow Connector 32"/>
            <p:cNvCxnSpPr/>
            <p:nvPr/>
          </p:nvCxnSpPr>
          <p:spPr>
            <a:xfrm flipV="1">
              <a:off x="5029200" y="1302001"/>
              <a:ext cx="1658930" cy="1669799"/>
            </a:xfrm>
            <a:prstGeom prst="straightConnector1">
              <a:avLst/>
            </a:prstGeom>
            <a:ln w="57150" cmpd="sng">
              <a:solidFill>
                <a:srgbClr val="000000"/>
              </a:solidFill>
              <a:tailEnd type="arrow"/>
            </a:ln>
          </p:spPr>
          <p:style>
            <a:lnRef idx="2">
              <a:schemeClr val="accent1"/>
            </a:lnRef>
            <a:fillRef idx="0">
              <a:schemeClr val="accent1"/>
            </a:fillRef>
            <a:effectRef idx="1">
              <a:schemeClr val="accent1"/>
            </a:effectRef>
            <a:fontRef idx="minor">
              <a:schemeClr val="tx1"/>
            </a:fontRef>
          </p:style>
        </p:cxnSp>
      </p:grpSp>
      <p:grpSp>
        <p:nvGrpSpPr>
          <p:cNvPr id="6" name="Group 5"/>
          <p:cNvGrpSpPr/>
          <p:nvPr/>
        </p:nvGrpSpPr>
        <p:grpSpPr>
          <a:xfrm>
            <a:off x="1981200" y="4115007"/>
            <a:ext cx="1676400" cy="2461531"/>
            <a:chOff x="1981200" y="3545906"/>
            <a:chExt cx="1676400" cy="2461531"/>
          </a:xfrm>
        </p:grpSpPr>
        <p:sp>
          <p:nvSpPr>
            <p:cNvPr id="22" name="TextBox 21"/>
            <p:cNvSpPr txBox="1"/>
            <p:nvPr/>
          </p:nvSpPr>
          <p:spPr>
            <a:xfrm rot="18801007">
              <a:off x="1218564" y="4561228"/>
              <a:ext cx="2461531" cy="430887"/>
            </a:xfrm>
            <a:prstGeom prst="rect">
              <a:avLst/>
            </a:prstGeom>
            <a:noFill/>
          </p:spPr>
          <p:txBody>
            <a:bodyPr wrap="none" rtlCol="0">
              <a:spAutoFit/>
            </a:bodyPr>
            <a:lstStyle/>
            <a:p>
              <a:r>
                <a:rPr lang="en-US" sz="2200" b="1" dirty="0">
                  <a:solidFill>
                    <a:srgbClr val="000000"/>
                  </a:solidFill>
                </a:rPr>
                <a:t>TRANSFORMATION</a:t>
              </a:r>
            </a:p>
          </p:txBody>
        </p:sp>
        <p:cxnSp>
          <p:nvCxnSpPr>
            <p:cNvPr id="50" name="Curved Connector 49"/>
            <p:cNvCxnSpPr/>
            <p:nvPr/>
          </p:nvCxnSpPr>
          <p:spPr>
            <a:xfrm flipV="1">
              <a:off x="1981200" y="4343400"/>
              <a:ext cx="1676400" cy="1447800"/>
            </a:xfrm>
            <a:prstGeom prst="curvedConnector3">
              <a:avLst>
                <a:gd name="adj1" fmla="val 50000"/>
              </a:avLst>
            </a:prstGeom>
            <a:ln w="57150" cmpd="sng">
              <a:solidFill>
                <a:srgbClr val="000000"/>
              </a:solidFill>
              <a:headEnd type="none"/>
              <a:tailEnd type="arrow"/>
            </a:ln>
          </p:spPr>
          <p:style>
            <a:lnRef idx="2">
              <a:schemeClr val="accent1"/>
            </a:lnRef>
            <a:fillRef idx="0">
              <a:schemeClr val="accent1"/>
            </a:fillRef>
            <a:effectRef idx="1">
              <a:schemeClr val="accent1"/>
            </a:effectRef>
            <a:fontRef idx="minor">
              <a:schemeClr val="tx1"/>
            </a:fontRef>
          </p:style>
        </p:cxnSp>
      </p:grpSp>
      <p:grpSp>
        <p:nvGrpSpPr>
          <p:cNvPr id="5" name="Group 4"/>
          <p:cNvGrpSpPr/>
          <p:nvPr/>
        </p:nvGrpSpPr>
        <p:grpSpPr>
          <a:xfrm>
            <a:off x="4878066" y="3866208"/>
            <a:ext cx="1765682" cy="2763192"/>
            <a:chOff x="4878066" y="3297107"/>
            <a:chExt cx="1765682" cy="2763192"/>
          </a:xfrm>
        </p:grpSpPr>
        <p:sp>
          <p:nvSpPr>
            <p:cNvPr id="24" name="TextBox 23"/>
            <p:cNvSpPr txBox="1"/>
            <p:nvPr/>
          </p:nvSpPr>
          <p:spPr>
            <a:xfrm rot="18846495">
              <a:off x="5516242" y="4932793"/>
              <a:ext cx="1824125" cy="430887"/>
            </a:xfrm>
            <a:prstGeom prst="rect">
              <a:avLst/>
            </a:prstGeom>
            <a:noFill/>
          </p:spPr>
          <p:txBody>
            <a:bodyPr wrap="none" rtlCol="0">
              <a:spAutoFit/>
            </a:bodyPr>
            <a:lstStyle/>
            <a:p>
              <a:r>
                <a:rPr lang="en-US" sz="2200" b="1" dirty="0">
                  <a:solidFill>
                    <a:srgbClr val="000000"/>
                  </a:solidFill>
                </a:rPr>
                <a:t>INTEGRATION</a:t>
              </a:r>
            </a:p>
          </p:txBody>
        </p:sp>
        <p:sp>
          <p:nvSpPr>
            <p:cNvPr id="75" name="Freeform 74"/>
            <p:cNvSpPr/>
            <p:nvPr/>
          </p:nvSpPr>
          <p:spPr>
            <a:xfrm rot="7991510" flipH="1">
              <a:off x="4499410" y="3675763"/>
              <a:ext cx="2089800" cy="1332487"/>
            </a:xfrm>
            <a:custGeom>
              <a:avLst/>
              <a:gdLst>
                <a:gd name="connsiteX0" fmla="*/ 2010930 w 2010930"/>
                <a:gd name="connsiteY0" fmla="*/ 722708 h 2254661"/>
                <a:gd name="connsiteX1" fmla="*/ 158758 w 2010930"/>
                <a:gd name="connsiteY1" fmla="*/ 52344 h 2254661"/>
                <a:gd name="connsiteX2" fmla="*/ 0 w 2010930"/>
                <a:gd name="connsiteY2" fmla="*/ 1957589 h 2254661"/>
                <a:gd name="connsiteX0" fmla="*/ 2010930 w 2010930"/>
                <a:gd name="connsiteY0" fmla="*/ 404887 h 1969883"/>
                <a:gd name="connsiteX1" fmla="*/ 174275 w 2010930"/>
                <a:gd name="connsiteY1" fmla="*/ 114145 h 1969883"/>
                <a:gd name="connsiteX2" fmla="*/ 0 w 2010930"/>
                <a:gd name="connsiteY2" fmla="*/ 1639768 h 1969883"/>
                <a:gd name="connsiteX0" fmla="*/ 1863837 w 1863837"/>
                <a:gd name="connsiteY0" fmla="*/ 404888 h 1969883"/>
                <a:gd name="connsiteX1" fmla="*/ 27182 w 1863837"/>
                <a:gd name="connsiteY1" fmla="*/ 114146 h 1969883"/>
                <a:gd name="connsiteX2" fmla="*/ 349456 w 1863837"/>
                <a:gd name="connsiteY2" fmla="*/ 1639769 h 1969883"/>
                <a:gd name="connsiteX0" fmla="*/ 1875723 w 1875723"/>
                <a:gd name="connsiteY0" fmla="*/ 404888 h 1680719"/>
                <a:gd name="connsiteX1" fmla="*/ 39068 w 1875723"/>
                <a:gd name="connsiteY1" fmla="*/ 114146 h 1680719"/>
                <a:gd name="connsiteX2" fmla="*/ 361342 w 1875723"/>
                <a:gd name="connsiteY2" fmla="*/ 1639769 h 1680719"/>
                <a:gd name="connsiteX0" fmla="*/ 1836655 w 1836655"/>
                <a:gd name="connsiteY0" fmla="*/ 404888 h 404888"/>
                <a:gd name="connsiteX1" fmla="*/ 0 w 1836655"/>
                <a:gd name="connsiteY1" fmla="*/ 114146 h 404888"/>
                <a:gd name="connsiteX0" fmla="*/ 2069413 w 2069413"/>
                <a:gd name="connsiteY0" fmla="*/ 280934 h 280934"/>
                <a:gd name="connsiteX1" fmla="*/ 0 w 2069413"/>
                <a:gd name="connsiteY1" fmla="*/ 203730 h 280934"/>
                <a:gd name="connsiteX0" fmla="*/ 2084930 w 2084930"/>
                <a:gd name="connsiteY0" fmla="*/ 260510 h 260510"/>
                <a:gd name="connsiteX1" fmla="*/ 0 w 2084930"/>
                <a:gd name="connsiteY1" fmla="*/ 230760 h 260510"/>
                <a:gd name="connsiteX0" fmla="*/ 2073286 w 2073286"/>
                <a:gd name="connsiteY0" fmla="*/ 237495 h 268858"/>
                <a:gd name="connsiteX1" fmla="*/ 0 w 2073286"/>
                <a:gd name="connsiteY1" fmla="*/ 268858 h 268858"/>
                <a:gd name="connsiteX0" fmla="*/ 2182383 w 2182383"/>
                <a:gd name="connsiteY0" fmla="*/ 247463 h 251213"/>
                <a:gd name="connsiteX1" fmla="*/ 0 w 2182383"/>
                <a:gd name="connsiteY1" fmla="*/ 251213 h 251213"/>
              </a:gdLst>
              <a:ahLst/>
              <a:cxnLst>
                <a:cxn ang="0">
                  <a:pos x="connsiteX0" y="connsiteY0"/>
                </a:cxn>
                <a:cxn ang="0">
                  <a:pos x="connsiteX1" y="connsiteY1"/>
                </a:cxn>
              </a:cxnLst>
              <a:rect l="l" t="t" r="r" b="b"/>
              <a:pathLst>
                <a:path w="2182383" h="251213">
                  <a:moveTo>
                    <a:pt x="2182383" y="247463"/>
                  </a:moveTo>
                  <a:cubicBezTo>
                    <a:pt x="1423874" y="-190626"/>
                    <a:pt x="252397" y="45399"/>
                    <a:pt x="0" y="251213"/>
                  </a:cubicBezTo>
                </a:path>
              </a:pathLst>
            </a:custGeom>
            <a:ln w="57150" cmpd="sng">
              <a:solidFill>
                <a:srgbClr val="000000"/>
              </a:solidFill>
              <a:prstDash val="dash"/>
              <a:headEnd type="arrow"/>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97" name="Rectangle 96"/>
          <p:cNvSpPr/>
          <p:nvPr/>
        </p:nvSpPr>
        <p:spPr>
          <a:xfrm>
            <a:off x="3505200" y="3693301"/>
            <a:ext cx="1783023" cy="923330"/>
          </a:xfrm>
          <a:prstGeom prst="rect">
            <a:avLst/>
          </a:prstGeom>
          <a:noFill/>
        </p:spPr>
        <p:txBody>
          <a:bodyPr wrap="none" lIns="91440" tIns="45720" rIns="91440" bIns="45720">
            <a:spAutoFit/>
          </a:bodyPr>
          <a:lstStyle/>
          <a:p>
            <a:pPr algn="ctr"/>
            <a:r>
              <a:rPr lang="en-US" sz="5400" b="1" dirty="0">
                <a:ln w="18415" cmpd="sng">
                  <a:solidFill>
                    <a:schemeClr val="tx1"/>
                  </a:solidFill>
                  <a:prstDash val="solid"/>
                </a:ln>
                <a:solidFill>
                  <a:srgbClr val="FFFFFF"/>
                </a:solidFill>
                <a:effectLst>
                  <a:outerShdw blurRad="63500" dir="3600000" algn="tl" rotWithShape="0">
                    <a:schemeClr val="tx1">
                      <a:alpha val="70000"/>
                    </a:schemeClr>
                  </a:outerShdw>
                </a:effectLst>
              </a:rPr>
              <a:t>A-B-C</a:t>
            </a:r>
          </a:p>
        </p:txBody>
      </p:sp>
      <p:sp>
        <p:nvSpPr>
          <p:cNvPr id="11" name="TextBox 10"/>
          <p:cNvSpPr txBox="1"/>
          <p:nvPr/>
        </p:nvSpPr>
        <p:spPr>
          <a:xfrm>
            <a:off x="990600" y="2550301"/>
            <a:ext cx="1447800" cy="923330"/>
          </a:xfrm>
          <a:prstGeom prst="rect">
            <a:avLst/>
          </a:prstGeom>
          <a:noFill/>
        </p:spPr>
        <p:txBody>
          <a:bodyPr wrap="square" rtlCol="0">
            <a:spAutoFit/>
          </a:bodyPr>
          <a:lstStyle/>
          <a:p>
            <a:r>
              <a:rPr lang="en-US" i="1" dirty="0"/>
              <a:t>Contacting</a:t>
            </a:r>
          </a:p>
          <a:p>
            <a:r>
              <a:rPr lang="en-US" i="1" dirty="0"/>
              <a:t>Observing</a:t>
            </a:r>
          </a:p>
          <a:p>
            <a:r>
              <a:rPr lang="en-US" i="1" dirty="0"/>
              <a:t>Describing</a:t>
            </a:r>
          </a:p>
        </p:txBody>
      </p:sp>
      <p:sp>
        <p:nvSpPr>
          <p:cNvPr id="12" name="TextBox 11"/>
          <p:cNvSpPr txBox="1"/>
          <p:nvPr/>
        </p:nvSpPr>
        <p:spPr>
          <a:xfrm>
            <a:off x="4876800" y="1483501"/>
            <a:ext cx="1371600" cy="923330"/>
          </a:xfrm>
          <a:prstGeom prst="rect">
            <a:avLst/>
          </a:prstGeom>
          <a:noFill/>
        </p:spPr>
        <p:txBody>
          <a:bodyPr wrap="square" rtlCol="0">
            <a:spAutoFit/>
          </a:bodyPr>
          <a:lstStyle/>
          <a:p>
            <a:r>
              <a:rPr lang="en-US" i="1" dirty="0"/>
              <a:t>Orienting</a:t>
            </a:r>
          </a:p>
          <a:p>
            <a:r>
              <a:rPr lang="en-US" i="1" dirty="0"/>
              <a:t>Guiding</a:t>
            </a:r>
          </a:p>
          <a:p>
            <a:r>
              <a:rPr lang="en-US" i="1" dirty="0"/>
              <a:t>Assessing</a:t>
            </a:r>
          </a:p>
        </p:txBody>
      </p:sp>
      <p:sp>
        <p:nvSpPr>
          <p:cNvPr id="13" name="TextBox 12"/>
          <p:cNvSpPr txBox="1"/>
          <p:nvPr/>
        </p:nvSpPr>
        <p:spPr>
          <a:xfrm>
            <a:off x="2895600" y="5436971"/>
            <a:ext cx="1523875" cy="923330"/>
          </a:xfrm>
          <a:prstGeom prst="rect">
            <a:avLst/>
          </a:prstGeom>
          <a:noFill/>
        </p:spPr>
        <p:txBody>
          <a:bodyPr wrap="square" rtlCol="0">
            <a:spAutoFit/>
          </a:bodyPr>
          <a:lstStyle/>
          <a:p>
            <a:r>
              <a:rPr lang="en-US" i="1" dirty="0"/>
              <a:t>Flowing</a:t>
            </a:r>
          </a:p>
          <a:p>
            <a:r>
              <a:rPr lang="en-US" i="1" dirty="0"/>
              <a:t>Changing</a:t>
            </a:r>
          </a:p>
          <a:p>
            <a:r>
              <a:rPr lang="en-US" i="1" dirty="0"/>
              <a:t>Adjusting</a:t>
            </a:r>
          </a:p>
        </p:txBody>
      </p:sp>
      <p:sp>
        <p:nvSpPr>
          <p:cNvPr id="15" name="TextBox 14"/>
          <p:cNvSpPr txBox="1"/>
          <p:nvPr/>
        </p:nvSpPr>
        <p:spPr>
          <a:xfrm>
            <a:off x="6324600" y="3760571"/>
            <a:ext cx="1602359" cy="923330"/>
          </a:xfrm>
          <a:prstGeom prst="rect">
            <a:avLst/>
          </a:prstGeom>
          <a:noFill/>
        </p:spPr>
        <p:txBody>
          <a:bodyPr wrap="none" rtlCol="0">
            <a:spAutoFit/>
          </a:bodyPr>
          <a:lstStyle/>
          <a:p>
            <a:r>
              <a:rPr lang="en-US" i="1" dirty="0">
                <a:solidFill>
                  <a:srgbClr val="000000"/>
                </a:solidFill>
              </a:rPr>
              <a:t>Connecting</a:t>
            </a:r>
          </a:p>
          <a:p>
            <a:r>
              <a:rPr lang="en-US" i="1" dirty="0">
                <a:solidFill>
                  <a:srgbClr val="000000"/>
                </a:solidFill>
              </a:rPr>
              <a:t>Differentiating</a:t>
            </a:r>
          </a:p>
          <a:p>
            <a:r>
              <a:rPr lang="en-US" i="1" dirty="0">
                <a:solidFill>
                  <a:srgbClr val="000000"/>
                </a:solidFill>
              </a:rPr>
              <a:t>Transcending</a:t>
            </a:r>
          </a:p>
        </p:txBody>
      </p:sp>
      <p:sp>
        <p:nvSpPr>
          <p:cNvPr id="20" name="Title 1"/>
          <p:cNvSpPr>
            <a:spLocks noGrp="1"/>
          </p:cNvSpPr>
          <p:nvPr>
            <p:ph type="title"/>
          </p:nvPr>
        </p:nvSpPr>
        <p:spPr>
          <a:xfrm>
            <a:off x="228600" y="228600"/>
            <a:ext cx="8686800" cy="1143000"/>
          </a:xfrm>
        </p:spPr>
        <p:txBody>
          <a:bodyPr>
            <a:noAutofit/>
          </a:bodyPr>
          <a:lstStyle/>
          <a:p>
            <a:r>
              <a:rPr lang="en-US" sz="3400" b="1" dirty="0">
                <a:solidFill>
                  <a:srgbClr val="F20025"/>
                </a:solidFill>
              </a:rPr>
              <a:t>Processes of psychological adaptation</a:t>
            </a:r>
          </a:p>
        </p:txBody>
      </p:sp>
    </p:spTree>
    <p:extLst>
      <p:ext uri="{BB962C8B-B14F-4D97-AF65-F5344CB8AC3E}">
        <p14:creationId xmlns:p14="http://schemas.microsoft.com/office/powerpoint/2010/main" val="624928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5396" y="449278"/>
            <a:ext cx="8229600" cy="1143000"/>
          </a:xfrm>
        </p:spPr>
        <p:txBody>
          <a:bodyPr>
            <a:noAutofit/>
          </a:bodyPr>
          <a:lstStyle/>
          <a:p>
            <a:r>
              <a:rPr lang="en-US" sz="4000" b="1" dirty="0">
                <a:solidFill>
                  <a:srgbClr val="FF0000"/>
                </a:solidFill>
              </a:rPr>
              <a:t>PSYCHOLOGICAL ADAPTATION</a:t>
            </a:r>
          </a:p>
        </p:txBody>
      </p:sp>
      <p:sp>
        <p:nvSpPr>
          <p:cNvPr id="3" name="Content Placeholder 2"/>
          <p:cNvSpPr>
            <a:spLocks noGrp="1"/>
          </p:cNvSpPr>
          <p:nvPr>
            <p:ph idx="1"/>
          </p:nvPr>
        </p:nvSpPr>
        <p:spPr>
          <a:xfrm>
            <a:off x="616940" y="1667808"/>
            <a:ext cx="7592054" cy="4646834"/>
          </a:xfrm>
        </p:spPr>
        <p:txBody>
          <a:bodyPr>
            <a:normAutofit/>
          </a:bodyPr>
          <a:lstStyle/>
          <a:p>
            <a:r>
              <a:rPr lang="en-US" sz="2800" b="1" dirty="0"/>
              <a:t>TRACKING</a:t>
            </a:r>
          </a:p>
          <a:p>
            <a:pPr lvl="1"/>
            <a:r>
              <a:rPr lang="en-US" sz="2400" dirty="0"/>
              <a:t>I contact, I observe, and I describe my ABCs </a:t>
            </a:r>
          </a:p>
          <a:p>
            <a:pPr lvl="1"/>
            <a:r>
              <a:rPr lang="en-US" sz="2400" dirty="0"/>
              <a:t>I orient, I guide, and I assess my ABCs</a:t>
            </a:r>
          </a:p>
          <a:p>
            <a:pPr lvl="1"/>
            <a:r>
              <a:rPr lang="en-US" sz="2400" dirty="0"/>
              <a:t>I change, adjust, and maintain the flow of my ABCs</a:t>
            </a:r>
          </a:p>
          <a:p>
            <a:endParaRPr lang="en-US" sz="2800" b="1" dirty="0"/>
          </a:p>
          <a:p>
            <a:r>
              <a:rPr lang="en-US" sz="2800" b="1" dirty="0"/>
              <a:t>TRANSCENDENT INTEGRATION</a:t>
            </a:r>
          </a:p>
          <a:p>
            <a:pPr lvl="1"/>
            <a:r>
              <a:rPr lang="en-US" sz="2400" dirty="0"/>
              <a:t>I connect my A-B-Cs to create transcendent reinforcement (i.e. valuing)</a:t>
            </a:r>
          </a:p>
          <a:p>
            <a:pPr lvl="1"/>
            <a:r>
              <a:rPr lang="en-US" sz="2400" dirty="0"/>
              <a:t>I connect my A-B-Cs to create a transcendent and differentiated self</a:t>
            </a:r>
          </a:p>
          <a:p>
            <a:endParaRPr lang="en-US" dirty="0"/>
          </a:p>
        </p:txBody>
      </p:sp>
    </p:spTree>
    <p:extLst>
      <p:ext uri="{BB962C8B-B14F-4D97-AF65-F5344CB8AC3E}">
        <p14:creationId xmlns:p14="http://schemas.microsoft.com/office/powerpoint/2010/main" val="2758326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4483"/>
            <a:ext cx="8229600" cy="1143000"/>
          </a:xfrm>
        </p:spPr>
        <p:txBody>
          <a:bodyPr/>
          <a:lstStyle/>
          <a:p>
            <a:r>
              <a:rPr lang="en-US" b="1" dirty="0">
                <a:solidFill>
                  <a:srgbClr val="558ED5"/>
                </a:solidFill>
              </a:rPr>
              <a:t>Transformation needs flow</a:t>
            </a:r>
          </a:p>
        </p:txBody>
      </p:sp>
      <p:sp>
        <p:nvSpPr>
          <p:cNvPr id="3" name="Content Placeholder 2"/>
          <p:cNvSpPr>
            <a:spLocks noGrp="1"/>
          </p:cNvSpPr>
          <p:nvPr>
            <p:ph idx="1"/>
          </p:nvPr>
        </p:nvSpPr>
        <p:spPr>
          <a:xfrm>
            <a:off x="199571" y="5733849"/>
            <a:ext cx="4753429" cy="740228"/>
          </a:xfrm>
        </p:spPr>
        <p:txBody>
          <a:bodyPr>
            <a:normAutofit fontScale="92500"/>
          </a:bodyPr>
          <a:lstStyle/>
          <a:p>
            <a:pPr marL="0" indent="0" algn="r">
              <a:buNone/>
            </a:pPr>
            <a:r>
              <a:rPr lang="en-US" sz="2800" b="1" i="1" dirty="0">
                <a:solidFill>
                  <a:srgbClr val="FF0000"/>
                </a:solidFill>
              </a:rPr>
              <a:t>What conditions create the flow?</a:t>
            </a:r>
          </a:p>
        </p:txBody>
      </p:sp>
      <p:sp>
        <p:nvSpPr>
          <p:cNvPr id="4" name="Content Placeholder 3"/>
          <p:cNvSpPr txBox="1">
            <a:spLocks/>
          </p:cNvSpPr>
          <p:nvPr/>
        </p:nvSpPr>
        <p:spPr>
          <a:xfrm>
            <a:off x="5043720" y="1331742"/>
            <a:ext cx="3983098" cy="5217925"/>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90000"/>
              </a:lnSpc>
              <a:buNone/>
            </a:pPr>
            <a:r>
              <a:rPr lang="en-US" sz="2400" b="1" dirty="0"/>
              <a:t>Solid</a:t>
            </a:r>
          </a:p>
          <a:p>
            <a:pPr marL="0" indent="0">
              <a:lnSpc>
                <a:spcPct val="90000"/>
              </a:lnSpc>
              <a:buFont typeface="Arial"/>
              <a:buNone/>
            </a:pPr>
            <a:r>
              <a:rPr lang="en-US" sz="2000" i="1" dirty="0"/>
              <a:t>Very limited motion; strong internal connection but doesn’t change easily; fits only in limited contexts unless compressed but might break.</a:t>
            </a:r>
          </a:p>
          <a:p>
            <a:pPr marL="0" indent="0">
              <a:buNone/>
            </a:pPr>
            <a:endParaRPr lang="en-US" sz="1000" b="1" dirty="0"/>
          </a:p>
          <a:p>
            <a:pPr marL="0" indent="0">
              <a:lnSpc>
                <a:spcPct val="90000"/>
              </a:lnSpc>
              <a:buNone/>
            </a:pPr>
            <a:r>
              <a:rPr lang="en-US" sz="2400" b="1" dirty="0"/>
              <a:t>Liquid</a:t>
            </a:r>
          </a:p>
          <a:p>
            <a:pPr marL="0" indent="0">
              <a:lnSpc>
                <a:spcPct val="90000"/>
              </a:lnSpc>
              <a:buNone/>
            </a:pPr>
            <a:r>
              <a:rPr lang="en-US" sz="2000" i="1" dirty="0"/>
              <a:t>Fluid and free motion; changes easily and maintains internal connection; fits smoothly in any context.</a:t>
            </a:r>
            <a:endParaRPr lang="en-US" sz="1000" b="1" dirty="0"/>
          </a:p>
          <a:p>
            <a:pPr marL="0" indent="0">
              <a:lnSpc>
                <a:spcPct val="90000"/>
              </a:lnSpc>
              <a:buNone/>
            </a:pPr>
            <a:endParaRPr lang="en-US" sz="1000" b="1" dirty="0"/>
          </a:p>
          <a:p>
            <a:pPr marL="0" indent="0">
              <a:lnSpc>
                <a:spcPct val="90000"/>
              </a:lnSpc>
              <a:buNone/>
            </a:pPr>
            <a:r>
              <a:rPr lang="en-US" sz="2400" b="1" dirty="0"/>
              <a:t>Gas </a:t>
            </a:r>
          </a:p>
          <a:p>
            <a:pPr marL="0" indent="0">
              <a:lnSpc>
                <a:spcPct val="90000"/>
              </a:lnSpc>
              <a:buFont typeface="Arial"/>
              <a:buNone/>
            </a:pPr>
            <a:r>
              <a:rPr lang="en-US" sz="2000" i="1" dirty="0"/>
              <a:t>Random and fast motion; changes easily but has no internal connection; fits in any context but with frictions and will escape if not enclosed.</a:t>
            </a:r>
          </a:p>
        </p:txBody>
      </p:sp>
      <p:sp>
        <p:nvSpPr>
          <p:cNvPr id="14" name="Rectangle 13"/>
          <p:cNvSpPr/>
          <p:nvPr/>
        </p:nvSpPr>
        <p:spPr>
          <a:xfrm>
            <a:off x="513997" y="1722999"/>
            <a:ext cx="4232049" cy="3773713"/>
          </a:xfrm>
          <a:prstGeom prst="rect">
            <a:avLst/>
          </a:prstGeom>
          <a:solidFill>
            <a:schemeClr val="accent3">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1" name="Group 10"/>
          <p:cNvGrpSpPr/>
          <p:nvPr/>
        </p:nvGrpSpPr>
        <p:grpSpPr>
          <a:xfrm>
            <a:off x="1143062" y="2178827"/>
            <a:ext cx="2438275" cy="2517437"/>
            <a:chOff x="1981200" y="3273763"/>
            <a:chExt cx="2438275" cy="2517437"/>
          </a:xfrm>
        </p:grpSpPr>
        <p:sp>
          <p:nvSpPr>
            <p:cNvPr id="12" name="TextBox 11"/>
            <p:cNvSpPr txBox="1"/>
            <p:nvPr/>
          </p:nvSpPr>
          <p:spPr>
            <a:xfrm rot="18801007">
              <a:off x="1559654" y="4289085"/>
              <a:ext cx="2461531" cy="430887"/>
            </a:xfrm>
            <a:prstGeom prst="rect">
              <a:avLst/>
            </a:prstGeom>
            <a:noFill/>
          </p:spPr>
          <p:txBody>
            <a:bodyPr wrap="none" rtlCol="0">
              <a:spAutoFit/>
            </a:bodyPr>
            <a:lstStyle/>
            <a:p>
              <a:r>
                <a:rPr lang="en-US" sz="2200" b="1" dirty="0">
                  <a:solidFill>
                    <a:srgbClr val="000000"/>
                  </a:solidFill>
                </a:rPr>
                <a:t>TRANSFORMATION</a:t>
              </a:r>
            </a:p>
          </p:txBody>
        </p:sp>
        <p:cxnSp>
          <p:nvCxnSpPr>
            <p:cNvPr id="13" name="Curved Connector 12"/>
            <p:cNvCxnSpPr/>
            <p:nvPr/>
          </p:nvCxnSpPr>
          <p:spPr>
            <a:xfrm flipV="1">
              <a:off x="1981200" y="3997793"/>
              <a:ext cx="2438275" cy="1793407"/>
            </a:xfrm>
            <a:prstGeom prst="curvedConnector3">
              <a:avLst>
                <a:gd name="adj1" fmla="val 50000"/>
              </a:avLst>
            </a:prstGeom>
            <a:ln w="57150" cmpd="sng">
              <a:solidFill>
                <a:srgbClr val="000000"/>
              </a:solidFill>
              <a:headEnd type="none"/>
              <a:tailEnd type="arrow"/>
            </a:ln>
          </p:spPr>
          <p:style>
            <a:lnRef idx="2">
              <a:schemeClr val="accent1"/>
            </a:lnRef>
            <a:fillRef idx="0">
              <a:schemeClr val="accent1"/>
            </a:fillRef>
            <a:effectRef idx="1">
              <a:schemeClr val="accent1"/>
            </a:effectRef>
            <a:fontRef idx="minor">
              <a:schemeClr val="tx1"/>
            </a:fontRef>
          </p:style>
        </p:cxnSp>
      </p:grpSp>
      <p:sp>
        <p:nvSpPr>
          <p:cNvPr id="16" name="TextBox 15"/>
          <p:cNvSpPr txBox="1"/>
          <p:nvPr/>
        </p:nvSpPr>
        <p:spPr>
          <a:xfrm>
            <a:off x="2743203" y="3772934"/>
            <a:ext cx="1523875" cy="1015663"/>
          </a:xfrm>
          <a:prstGeom prst="rect">
            <a:avLst/>
          </a:prstGeom>
          <a:noFill/>
        </p:spPr>
        <p:txBody>
          <a:bodyPr wrap="square" rtlCol="0">
            <a:spAutoFit/>
          </a:bodyPr>
          <a:lstStyle/>
          <a:p>
            <a:r>
              <a:rPr lang="en-US" sz="2000" i="1" dirty="0"/>
              <a:t>Flowing</a:t>
            </a:r>
          </a:p>
          <a:p>
            <a:r>
              <a:rPr lang="en-US" sz="2000" i="1" dirty="0"/>
              <a:t>Changing</a:t>
            </a:r>
          </a:p>
          <a:p>
            <a:r>
              <a:rPr lang="en-US" sz="2000" i="1" dirty="0"/>
              <a:t>Adjusting</a:t>
            </a:r>
          </a:p>
        </p:txBody>
      </p:sp>
    </p:spTree>
    <p:extLst>
      <p:ext uri="{BB962C8B-B14F-4D97-AF65-F5344CB8AC3E}">
        <p14:creationId xmlns:p14="http://schemas.microsoft.com/office/powerpoint/2010/main" val="1989055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2066"/>
            <a:ext cx="8229600" cy="1143000"/>
          </a:xfrm>
        </p:spPr>
        <p:txBody>
          <a:bodyPr>
            <a:normAutofit/>
          </a:bodyPr>
          <a:lstStyle/>
          <a:p>
            <a:r>
              <a:rPr lang="en-US" b="1" dirty="0">
                <a:solidFill>
                  <a:schemeClr val="tx2">
                    <a:lumMod val="60000"/>
                    <a:lumOff val="40000"/>
                  </a:schemeClr>
                </a:solidFill>
              </a:rPr>
              <a:t>The flow interacts in 3 dimensions</a:t>
            </a:r>
          </a:p>
        </p:txBody>
      </p:sp>
      <p:sp>
        <p:nvSpPr>
          <p:cNvPr id="3" name="Content Placeholder 2"/>
          <p:cNvSpPr>
            <a:spLocks noGrp="1"/>
          </p:cNvSpPr>
          <p:nvPr>
            <p:ph idx="1"/>
          </p:nvPr>
        </p:nvSpPr>
        <p:spPr>
          <a:xfrm>
            <a:off x="-145488" y="5608633"/>
            <a:ext cx="5274506" cy="740228"/>
          </a:xfrm>
        </p:spPr>
        <p:txBody>
          <a:bodyPr>
            <a:normAutofit/>
          </a:bodyPr>
          <a:lstStyle/>
          <a:p>
            <a:pPr marL="0" indent="0" algn="r">
              <a:buNone/>
            </a:pPr>
            <a:r>
              <a:rPr lang="en-US" sz="2600" b="1" i="1" dirty="0">
                <a:solidFill>
                  <a:srgbClr val="FF0000"/>
                </a:solidFill>
              </a:rPr>
              <a:t>Which dimensions are neglected?</a:t>
            </a:r>
          </a:p>
        </p:txBody>
      </p:sp>
      <p:sp>
        <p:nvSpPr>
          <p:cNvPr id="4" name="Content Placeholder 3"/>
          <p:cNvSpPr txBox="1">
            <a:spLocks/>
          </p:cNvSpPr>
          <p:nvPr/>
        </p:nvSpPr>
        <p:spPr>
          <a:xfrm>
            <a:off x="5507018" y="1590293"/>
            <a:ext cx="3445166" cy="3981677"/>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800" b="1" dirty="0"/>
              <a:t>Intrapersonal</a:t>
            </a:r>
          </a:p>
          <a:p>
            <a:pPr marL="0" indent="0">
              <a:buFont typeface="Arial"/>
              <a:buNone/>
            </a:pPr>
            <a:r>
              <a:rPr lang="en-US" sz="2000" i="1" dirty="0"/>
              <a:t>I</a:t>
            </a:r>
            <a:r>
              <a:rPr lang="en-US" sz="2000" i="1" dirty="0">
                <a:sym typeface="Wingdings"/>
              </a:rPr>
              <a:t> I</a:t>
            </a:r>
          </a:p>
          <a:p>
            <a:pPr marL="0" indent="0">
              <a:buFont typeface="Arial"/>
              <a:buNone/>
            </a:pPr>
            <a:r>
              <a:rPr lang="en-US" sz="2000" i="1" dirty="0"/>
              <a:t>YOU </a:t>
            </a:r>
            <a:r>
              <a:rPr lang="en-US" sz="2000" i="1" dirty="0">
                <a:sym typeface="Wingdings"/>
              </a:rPr>
              <a:t> YOU</a:t>
            </a:r>
            <a:endParaRPr lang="en-US" sz="2000" i="1" dirty="0"/>
          </a:p>
          <a:p>
            <a:endParaRPr lang="en-US" sz="2000" dirty="0"/>
          </a:p>
          <a:p>
            <a:pPr marL="0" indent="0">
              <a:buNone/>
            </a:pPr>
            <a:r>
              <a:rPr lang="en-US" sz="2800" b="1" dirty="0"/>
              <a:t>Interpersonal</a:t>
            </a:r>
          </a:p>
          <a:p>
            <a:pPr marL="0" indent="0">
              <a:buFont typeface="Arial"/>
              <a:buNone/>
            </a:pPr>
            <a:r>
              <a:rPr lang="en-US" sz="2000" i="1" dirty="0"/>
              <a:t>I </a:t>
            </a:r>
            <a:r>
              <a:rPr lang="en-US" sz="2000" i="1" dirty="0">
                <a:sym typeface="Wingdings"/>
              </a:rPr>
              <a:t>YOU</a:t>
            </a:r>
            <a:endParaRPr lang="en-US" sz="2000" i="1" dirty="0"/>
          </a:p>
          <a:p>
            <a:endParaRPr lang="en-US" sz="2000" dirty="0"/>
          </a:p>
          <a:p>
            <a:pPr marL="0" indent="0">
              <a:buNone/>
            </a:pPr>
            <a:r>
              <a:rPr lang="en-US" sz="2800" b="1" dirty="0"/>
              <a:t>Environmental </a:t>
            </a:r>
          </a:p>
          <a:p>
            <a:pPr marL="0" indent="0">
              <a:buFont typeface="Arial"/>
              <a:buNone/>
            </a:pPr>
            <a:r>
              <a:rPr lang="en-US" sz="2000" i="1" dirty="0"/>
              <a:t>I </a:t>
            </a:r>
            <a:r>
              <a:rPr lang="en-US" sz="2000" i="1" dirty="0">
                <a:sym typeface="Wingdings"/>
              </a:rPr>
              <a:t> </a:t>
            </a:r>
            <a:r>
              <a:rPr lang="en-US" sz="2000" i="1" dirty="0"/>
              <a:t>time, space, society, world, universe</a:t>
            </a:r>
          </a:p>
        </p:txBody>
      </p:sp>
      <p:grpSp>
        <p:nvGrpSpPr>
          <p:cNvPr id="15" name="Group 14"/>
          <p:cNvGrpSpPr/>
          <p:nvPr/>
        </p:nvGrpSpPr>
        <p:grpSpPr>
          <a:xfrm>
            <a:off x="513997" y="1722999"/>
            <a:ext cx="4232049" cy="3773713"/>
            <a:chOff x="4380528" y="1360714"/>
            <a:chExt cx="4232049" cy="3773713"/>
          </a:xfrm>
        </p:grpSpPr>
        <p:sp>
          <p:nvSpPr>
            <p:cNvPr id="14" name="Rectangle 13"/>
            <p:cNvSpPr/>
            <p:nvPr/>
          </p:nvSpPr>
          <p:spPr>
            <a:xfrm>
              <a:off x="4380528" y="1360714"/>
              <a:ext cx="4232049" cy="3773713"/>
            </a:xfrm>
            <a:prstGeom prst="rect">
              <a:avLst/>
            </a:prstGeom>
            <a:solidFill>
              <a:schemeClr val="accent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5" name="Group 4"/>
            <p:cNvGrpSpPr/>
            <p:nvPr/>
          </p:nvGrpSpPr>
          <p:grpSpPr>
            <a:xfrm>
              <a:off x="5073187" y="1745501"/>
              <a:ext cx="3127383" cy="2667000"/>
              <a:chOff x="1529207" y="1507306"/>
              <a:chExt cx="1975993" cy="1464494"/>
            </a:xfrm>
          </p:grpSpPr>
          <p:sp>
            <p:nvSpPr>
              <p:cNvPr id="6" name="TextBox 5"/>
              <p:cNvSpPr txBox="1"/>
              <p:nvPr/>
            </p:nvSpPr>
            <p:spPr>
              <a:xfrm rot="2465660">
                <a:off x="2220359" y="2083627"/>
                <a:ext cx="1133311" cy="236607"/>
              </a:xfrm>
              <a:prstGeom prst="rect">
                <a:avLst/>
              </a:prstGeom>
              <a:noFill/>
            </p:spPr>
            <p:txBody>
              <a:bodyPr wrap="none" rtlCol="0">
                <a:spAutoFit/>
              </a:bodyPr>
              <a:lstStyle/>
              <a:p>
                <a:r>
                  <a:rPr lang="en-US" sz="2200" b="1" dirty="0">
                    <a:solidFill>
                      <a:srgbClr val="000000"/>
                    </a:solidFill>
                  </a:rPr>
                  <a:t>INTERACTION</a:t>
                </a:r>
              </a:p>
            </p:txBody>
          </p:sp>
          <p:cxnSp>
            <p:nvCxnSpPr>
              <p:cNvPr id="7" name="Straight Arrow Connector 6"/>
              <p:cNvCxnSpPr/>
              <p:nvPr/>
            </p:nvCxnSpPr>
            <p:spPr>
              <a:xfrm>
                <a:off x="1529207" y="1507306"/>
                <a:ext cx="1975993" cy="1464494"/>
              </a:xfrm>
              <a:prstGeom prst="straightConnector1">
                <a:avLst/>
              </a:prstGeom>
              <a:ln w="57150" cmpd="sng">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grpSp>
        <p:sp>
          <p:nvSpPr>
            <p:cNvPr id="8" name="TextBox 7"/>
            <p:cNvSpPr txBox="1"/>
            <p:nvPr/>
          </p:nvSpPr>
          <p:spPr>
            <a:xfrm>
              <a:off x="4625295" y="3070549"/>
              <a:ext cx="2291418" cy="1015663"/>
            </a:xfrm>
            <a:prstGeom prst="rect">
              <a:avLst/>
            </a:prstGeom>
            <a:noFill/>
          </p:spPr>
          <p:txBody>
            <a:bodyPr wrap="square" rtlCol="0">
              <a:spAutoFit/>
            </a:bodyPr>
            <a:lstStyle/>
            <a:p>
              <a:r>
                <a:rPr lang="en-US" sz="2000" b="1" i="1" dirty="0"/>
                <a:t>Contacting</a:t>
              </a:r>
            </a:p>
            <a:p>
              <a:r>
                <a:rPr lang="en-US" sz="2000" b="1" i="1" dirty="0"/>
                <a:t>Observing</a:t>
              </a:r>
            </a:p>
            <a:p>
              <a:r>
                <a:rPr lang="en-US" sz="2000" b="1" i="1" dirty="0"/>
                <a:t>Describing</a:t>
              </a:r>
            </a:p>
          </p:txBody>
        </p:sp>
      </p:grpSp>
    </p:spTree>
    <p:extLst>
      <p:ext uri="{BB962C8B-B14F-4D97-AF65-F5344CB8AC3E}">
        <p14:creationId xmlns:p14="http://schemas.microsoft.com/office/powerpoint/2010/main" val="3885244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9571" y="278144"/>
            <a:ext cx="8763000" cy="1143000"/>
          </a:xfrm>
        </p:spPr>
        <p:txBody>
          <a:bodyPr>
            <a:normAutofit/>
          </a:bodyPr>
          <a:lstStyle/>
          <a:p>
            <a:r>
              <a:rPr lang="en-US" b="1" dirty="0">
                <a:solidFill>
                  <a:srgbClr val="558ED5"/>
                </a:solidFill>
              </a:rPr>
              <a:t>The flow needs guidance</a:t>
            </a:r>
          </a:p>
        </p:txBody>
      </p:sp>
      <p:sp>
        <p:nvSpPr>
          <p:cNvPr id="3" name="Content Placeholder 2"/>
          <p:cNvSpPr>
            <a:spLocks noGrp="1"/>
          </p:cNvSpPr>
          <p:nvPr>
            <p:ph idx="1"/>
          </p:nvPr>
        </p:nvSpPr>
        <p:spPr>
          <a:xfrm>
            <a:off x="4196269" y="5918738"/>
            <a:ext cx="4490531" cy="740228"/>
          </a:xfrm>
        </p:spPr>
        <p:txBody>
          <a:bodyPr>
            <a:normAutofit/>
          </a:bodyPr>
          <a:lstStyle/>
          <a:p>
            <a:pPr marL="0" indent="0" algn="r">
              <a:buNone/>
            </a:pPr>
            <a:r>
              <a:rPr lang="en-US" sz="2600" b="1" i="1" dirty="0">
                <a:solidFill>
                  <a:srgbClr val="FF0000"/>
                </a:solidFill>
              </a:rPr>
              <a:t>What is missing in the story?</a:t>
            </a:r>
          </a:p>
        </p:txBody>
      </p:sp>
      <p:grpSp>
        <p:nvGrpSpPr>
          <p:cNvPr id="15" name="Group 14"/>
          <p:cNvGrpSpPr/>
          <p:nvPr/>
        </p:nvGrpSpPr>
        <p:grpSpPr>
          <a:xfrm>
            <a:off x="4454751" y="2009527"/>
            <a:ext cx="4232049" cy="3773713"/>
            <a:chOff x="4253527" y="1705431"/>
            <a:chExt cx="4232049" cy="3773713"/>
          </a:xfrm>
        </p:grpSpPr>
        <p:sp>
          <p:nvSpPr>
            <p:cNvPr id="6" name="Rectangle 5"/>
            <p:cNvSpPr/>
            <p:nvPr/>
          </p:nvSpPr>
          <p:spPr>
            <a:xfrm>
              <a:off x="4253527" y="1705431"/>
              <a:ext cx="4232049" cy="3773713"/>
            </a:xfrm>
            <a:prstGeom prst="rect">
              <a:avLst/>
            </a:prstGeom>
            <a:solidFill>
              <a:schemeClr val="accent6">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1" name="Group 10"/>
            <p:cNvGrpSpPr/>
            <p:nvPr/>
          </p:nvGrpSpPr>
          <p:grpSpPr>
            <a:xfrm>
              <a:off x="4767940" y="2267857"/>
              <a:ext cx="3010231" cy="2239918"/>
              <a:chOff x="5029200" y="1447800"/>
              <a:chExt cx="1549384" cy="1524000"/>
            </a:xfrm>
          </p:grpSpPr>
          <p:sp>
            <p:nvSpPr>
              <p:cNvPr id="12" name="TextBox 11"/>
              <p:cNvSpPr txBox="1"/>
              <p:nvPr/>
            </p:nvSpPr>
            <p:spPr>
              <a:xfrm rot="19421126">
                <a:off x="5443544" y="2080011"/>
                <a:ext cx="1135040" cy="569583"/>
              </a:xfrm>
              <a:prstGeom prst="rect">
                <a:avLst/>
              </a:prstGeom>
              <a:noFill/>
            </p:spPr>
            <p:txBody>
              <a:bodyPr wrap="none" rtlCol="0">
                <a:spAutoFit/>
              </a:bodyPr>
              <a:lstStyle/>
              <a:p>
                <a:r>
                  <a:rPr lang="en-US" sz="2200" b="1" dirty="0">
                    <a:solidFill>
                      <a:srgbClr val="000000"/>
                    </a:solidFill>
                  </a:rPr>
                  <a:t>INTENTION</a:t>
                </a:r>
              </a:p>
            </p:txBody>
          </p:sp>
          <p:cxnSp>
            <p:nvCxnSpPr>
              <p:cNvPr id="13" name="Straight Arrow Connector 12"/>
              <p:cNvCxnSpPr/>
              <p:nvPr/>
            </p:nvCxnSpPr>
            <p:spPr>
              <a:xfrm flipV="1">
                <a:off x="5029200" y="1447800"/>
                <a:ext cx="1524000" cy="1524000"/>
              </a:xfrm>
              <a:prstGeom prst="straightConnector1">
                <a:avLst/>
              </a:prstGeom>
              <a:ln w="57150" cmpd="sng">
                <a:solidFill>
                  <a:srgbClr val="000000"/>
                </a:solidFill>
                <a:tailEnd type="arrow"/>
              </a:ln>
            </p:spPr>
            <p:style>
              <a:lnRef idx="2">
                <a:schemeClr val="accent1"/>
              </a:lnRef>
              <a:fillRef idx="0">
                <a:schemeClr val="accent1"/>
              </a:fillRef>
              <a:effectRef idx="1">
                <a:schemeClr val="accent1"/>
              </a:effectRef>
              <a:fontRef idx="minor">
                <a:schemeClr val="tx1"/>
              </a:fontRef>
            </p:style>
          </p:cxnSp>
        </p:grpSp>
        <p:sp>
          <p:nvSpPr>
            <p:cNvPr id="14" name="TextBox 13"/>
            <p:cNvSpPr txBox="1"/>
            <p:nvPr/>
          </p:nvSpPr>
          <p:spPr>
            <a:xfrm>
              <a:off x="4724399" y="2265328"/>
              <a:ext cx="2664823" cy="1015663"/>
            </a:xfrm>
            <a:prstGeom prst="rect">
              <a:avLst/>
            </a:prstGeom>
            <a:noFill/>
          </p:spPr>
          <p:txBody>
            <a:bodyPr wrap="square" rtlCol="0">
              <a:spAutoFit/>
            </a:bodyPr>
            <a:lstStyle/>
            <a:p>
              <a:r>
                <a:rPr lang="en-US" sz="2000" i="1" dirty="0">
                  <a:solidFill>
                    <a:srgbClr val="000000"/>
                  </a:solidFill>
                </a:rPr>
                <a:t>Orienting</a:t>
              </a:r>
            </a:p>
            <a:p>
              <a:r>
                <a:rPr lang="en-US" sz="2000" i="1" dirty="0">
                  <a:solidFill>
                    <a:srgbClr val="000000"/>
                  </a:solidFill>
                </a:rPr>
                <a:t>Guiding</a:t>
              </a:r>
            </a:p>
            <a:p>
              <a:r>
                <a:rPr lang="en-US" sz="2000" i="1" dirty="0">
                  <a:solidFill>
                    <a:srgbClr val="000000"/>
                  </a:solidFill>
                </a:rPr>
                <a:t>Assessing</a:t>
              </a:r>
            </a:p>
          </p:txBody>
        </p:sp>
      </p:grpSp>
      <p:sp>
        <p:nvSpPr>
          <p:cNvPr id="16" name="Content Placeholder 3"/>
          <p:cNvSpPr txBox="1">
            <a:spLocks/>
          </p:cNvSpPr>
          <p:nvPr/>
        </p:nvSpPr>
        <p:spPr>
          <a:xfrm>
            <a:off x="304511" y="1676644"/>
            <a:ext cx="3891758" cy="4816028"/>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400" b="1" dirty="0"/>
              <a:t>Tracking requires</a:t>
            </a:r>
            <a:r>
              <a:rPr lang="is-IS" sz="2400" b="1" dirty="0"/>
              <a:t> agency</a:t>
            </a:r>
            <a:endParaRPr lang="en-US" sz="2400" dirty="0"/>
          </a:p>
          <a:p>
            <a:r>
              <a:rPr lang="en-US" sz="2000" dirty="0"/>
              <a:t>Is the client a main character in the story?</a:t>
            </a:r>
          </a:p>
          <a:p>
            <a:pPr marL="0" indent="0">
              <a:buNone/>
            </a:pPr>
            <a:endParaRPr lang="en-US" sz="2000" dirty="0"/>
          </a:p>
          <a:p>
            <a:pPr marL="0" indent="0">
              <a:buNone/>
            </a:pPr>
            <a:r>
              <a:rPr lang="en-US" sz="2400" b="1" dirty="0"/>
              <a:t>Tracking requires</a:t>
            </a:r>
            <a:r>
              <a:rPr lang="is-IS" sz="2400" b="1" dirty="0"/>
              <a:t> orientation</a:t>
            </a:r>
            <a:endParaRPr lang="en-US" sz="2400" dirty="0"/>
          </a:p>
          <a:p>
            <a:r>
              <a:rPr lang="en-US" sz="2000" dirty="0"/>
              <a:t>What does the client want to do and for what purpose?</a:t>
            </a:r>
          </a:p>
          <a:p>
            <a:pPr marL="0" indent="0">
              <a:buNone/>
            </a:pPr>
            <a:endParaRPr lang="en-US" sz="2000" b="1" dirty="0"/>
          </a:p>
          <a:p>
            <a:pPr marL="0" indent="0">
              <a:buNone/>
            </a:pPr>
            <a:r>
              <a:rPr lang="en-US" sz="2400" b="1" dirty="0"/>
              <a:t>Tracking requires</a:t>
            </a:r>
            <a:r>
              <a:rPr lang="is-IS" sz="2400" b="1" dirty="0"/>
              <a:t> assessment</a:t>
            </a:r>
            <a:endParaRPr lang="en-US" sz="2400" dirty="0"/>
          </a:p>
          <a:p>
            <a:r>
              <a:rPr lang="en-US" sz="2000" dirty="0"/>
              <a:t>Are the client’s actual actions oriented toward purpose </a:t>
            </a:r>
            <a:endParaRPr lang="en-US" sz="2400" dirty="0"/>
          </a:p>
        </p:txBody>
      </p:sp>
    </p:spTree>
    <p:extLst>
      <p:ext uri="{BB962C8B-B14F-4D97-AF65-F5344CB8AC3E}">
        <p14:creationId xmlns:p14="http://schemas.microsoft.com/office/powerpoint/2010/main" val="2821957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7970"/>
            <a:ext cx="8229600" cy="1143000"/>
          </a:xfrm>
        </p:spPr>
        <p:txBody>
          <a:bodyPr>
            <a:normAutofit fontScale="90000"/>
          </a:bodyPr>
          <a:lstStyle/>
          <a:p>
            <a:r>
              <a:rPr lang="en-US" b="1" dirty="0">
                <a:solidFill>
                  <a:srgbClr val="558ED5"/>
                </a:solidFill>
              </a:rPr>
              <a:t>Integration is not fusion, nor compartmentalization </a:t>
            </a:r>
          </a:p>
        </p:txBody>
      </p:sp>
      <p:sp>
        <p:nvSpPr>
          <p:cNvPr id="3" name="Content Placeholder 2"/>
          <p:cNvSpPr>
            <a:spLocks noGrp="1"/>
          </p:cNvSpPr>
          <p:nvPr>
            <p:ph idx="1"/>
          </p:nvPr>
        </p:nvSpPr>
        <p:spPr>
          <a:xfrm>
            <a:off x="4273319" y="5606392"/>
            <a:ext cx="4413481" cy="954346"/>
          </a:xfrm>
        </p:spPr>
        <p:txBody>
          <a:bodyPr>
            <a:normAutofit/>
          </a:bodyPr>
          <a:lstStyle/>
          <a:p>
            <a:pPr marL="0" indent="0" algn="r">
              <a:buNone/>
            </a:pPr>
            <a:r>
              <a:rPr lang="en-US" sz="2800" b="1" i="1" dirty="0">
                <a:solidFill>
                  <a:srgbClr val="FF0000"/>
                </a:solidFill>
              </a:rPr>
              <a:t>Who, where, when,  how is this about?</a:t>
            </a:r>
          </a:p>
        </p:txBody>
      </p:sp>
      <p:sp>
        <p:nvSpPr>
          <p:cNvPr id="6" name="Rectangle 5"/>
          <p:cNvSpPr/>
          <p:nvPr/>
        </p:nvSpPr>
        <p:spPr>
          <a:xfrm>
            <a:off x="4454751" y="1705431"/>
            <a:ext cx="4232049" cy="3773713"/>
          </a:xfrm>
          <a:prstGeom prst="rect">
            <a:avLst/>
          </a:prstGeom>
          <a:solidFill>
            <a:schemeClr val="accent4">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Content Placeholder 3"/>
          <p:cNvSpPr txBox="1">
            <a:spLocks/>
          </p:cNvSpPr>
          <p:nvPr/>
        </p:nvSpPr>
        <p:spPr>
          <a:xfrm>
            <a:off x="457199" y="1762033"/>
            <a:ext cx="3816121" cy="4691351"/>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400" b="1" dirty="0"/>
              <a:t>Integration means connection</a:t>
            </a:r>
            <a:endParaRPr lang="en-US" sz="2400" dirty="0"/>
          </a:p>
          <a:p>
            <a:r>
              <a:rPr lang="en-US" sz="2000" dirty="0"/>
              <a:t>Which ABCs are not interacting with each others? </a:t>
            </a:r>
          </a:p>
          <a:p>
            <a:r>
              <a:rPr lang="en-US" sz="2000" dirty="0"/>
              <a:t>Are client’s self and values genuinely transcendent?</a:t>
            </a:r>
          </a:p>
          <a:p>
            <a:pPr marL="0" indent="0">
              <a:buNone/>
            </a:pPr>
            <a:endParaRPr lang="en-US" sz="2200" dirty="0"/>
          </a:p>
          <a:p>
            <a:pPr marL="0" indent="0">
              <a:buNone/>
            </a:pPr>
            <a:r>
              <a:rPr lang="en-US" sz="2400" b="1" dirty="0"/>
              <a:t>Integration means differentiation</a:t>
            </a:r>
            <a:endParaRPr lang="en-US" sz="2400" dirty="0"/>
          </a:p>
          <a:p>
            <a:r>
              <a:rPr lang="en-US" sz="2000" dirty="0"/>
              <a:t>Which ABCs belong to the client? Which ABCs don’t? </a:t>
            </a:r>
          </a:p>
          <a:p>
            <a:r>
              <a:rPr lang="en-US" sz="2000" dirty="0"/>
              <a:t>What about your ABCs?</a:t>
            </a:r>
          </a:p>
          <a:p>
            <a:endParaRPr lang="en-US" sz="2200" dirty="0"/>
          </a:p>
        </p:txBody>
      </p:sp>
      <p:grpSp>
        <p:nvGrpSpPr>
          <p:cNvPr id="17" name="Group 16"/>
          <p:cNvGrpSpPr/>
          <p:nvPr/>
        </p:nvGrpSpPr>
        <p:grpSpPr>
          <a:xfrm>
            <a:off x="5405473" y="2726252"/>
            <a:ext cx="1765682" cy="2763192"/>
            <a:chOff x="4878066" y="3297107"/>
            <a:chExt cx="1765682" cy="2763192"/>
          </a:xfrm>
        </p:grpSpPr>
        <p:sp>
          <p:nvSpPr>
            <p:cNvPr id="18" name="TextBox 17"/>
            <p:cNvSpPr txBox="1"/>
            <p:nvPr/>
          </p:nvSpPr>
          <p:spPr>
            <a:xfrm rot="18846495">
              <a:off x="5516242" y="4932793"/>
              <a:ext cx="1824125" cy="430887"/>
            </a:xfrm>
            <a:prstGeom prst="rect">
              <a:avLst/>
            </a:prstGeom>
            <a:noFill/>
          </p:spPr>
          <p:txBody>
            <a:bodyPr wrap="none" rtlCol="0">
              <a:spAutoFit/>
            </a:bodyPr>
            <a:lstStyle/>
            <a:p>
              <a:r>
                <a:rPr lang="en-US" sz="2200" b="1" dirty="0">
                  <a:solidFill>
                    <a:srgbClr val="000000"/>
                  </a:solidFill>
                </a:rPr>
                <a:t>INTEGRATION</a:t>
              </a:r>
            </a:p>
          </p:txBody>
        </p:sp>
        <p:sp>
          <p:nvSpPr>
            <p:cNvPr id="19" name="Freeform 18"/>
            <p:cNvSpPr/>
            <p:nvPr/>
          </p:nvSpPr>
          <p:spPr>
            <a:xfrm rot="7991510" flipH="1">
              <a:off x="4499410" y="3675763"/>
              <a:ext cx="2089800" cy="1332487"/>
            </a:xfrm>
            <a:custGeom>
              <a:avLst/>
              <a:gdLst>
                <a:gd name="connsiteX0" fmla="*/ 2010930 w 2010930"/>
                <a:gd name="connsiteY0" fmla="*/ 722708 h 2254661"/>
                <a:gd name="connsiteX1" fmla="*/ 158758 w 2010930"/>
                <a:gd name="connsiteY1" fmla="*/ 52344 h 2254661"/>
                <a:gd name="connsiteX2" fmla="*/ 0 w 2010930"/>
                <a:gd name="connsiteY2" fmla="*/ 1957589 h 2254661"/>
                <a:gd name="connsiteX0" fmla="*/ 2010930 w 2010930"/>
                <a:gd name="connsiteY0" fmla="*/ 404887 h 1969883"/>
                <a:gd name="connsiteX1" fmla="*/ 174275 w 2010930"/>
                <a:gd name="connsiteY1" fmla="*/ 114145 h 1969883"/>
                <a:gd name="connsiteX2" fmla="*/ 0 w 2010930"/>
                <a:gd name="connsiteY2" fmla="*/ 1639768 h 1969883"/>
                <a:gd name="connsiteX0" fmla="*/ 1863837 w 1863837"/>
                <a:gd name="connsiteY0" fmla="*/ 404888 h 1969883"/>
                <a:gd name="connsiteX1" fmla="*/ 27182 w 1863837"/>
                <a:gd name="connsiteY1" fmla="*/ 114146 h 1969883"/>
                <a:gd name="connsiteX2" fmla="*/ 349456 w 1863837"/>
                <a:gd name="connsiteY2" fmla="*/ 1639769 h 1969883"/>
                <a:gd name="connsiteX0" fmla="*/ 1875723 w 1875723"/>
                <a:gd name="connsiteY0" fmla="*/ 404888 h 1680719"/>
                <a:gd name="connsiteX1" fmla="*/ 39068 w 1875723"/>
                <a:gd name="connsiteY1" fmla="*/ 114146 h 1680719"/>
                <a:gd name="connsiteX2" fmla="*/ 361342 w 1875723"/>
                <a:gd name="connsiteY2" fmla="*/ 1639769 h 1680719"/>
                <a:gd name="connsiteX0" fmla="*/ 1836655 w 1836655"/>
                <a:gd name="connsiteY0" fmla="*/ 404888 h 404888"/>
                <a:gd name="connsiteX1" fmla="*/ 0 w 1836655"/>
                <a:gd name="connsiteY1" fmla="*/ 114146 h 404888"/>
                <a:gd name="connsiteX0" fmla="*/ 2069413 w 2069413"/>
                <a:gd name="connsiteY0" fmla="*/ 280934 h 280934"/>
                <a:gd name="connsiteX1" fmla="*/ 0 w 2069413"/>
                <a:gd name="connsiteY1" fmla="*/ 203730 h 280934"/>
                <a:gd name="connsiteX0" fmla="*/ 2084930 w 2084930"/>
                <a:gd name="connsiteY0" fmla="*/ 260510 h 260510"/>
                <a:gd name="connsiteX1" fmla="*/ 0 w 2084930"/>
                <a:gd name="connsiteY1" fmla="*/ 230760 h 260510"/>
                <a:gd name="connsiteX0" fmla="*/ 2073286 w 2073286"/>
                <a:gd name="connsiteY0" fmla="*/ 237495 h 268858"/>
                <a:gd name="connsiteX1" fmla="*/ 0 w 2073286"/>
                <a:gd name="connsiteY1" fmla="*/ 268858 h 268858"/>
                <a:gd name="connsiteX0" fmla="*/ 2182383 w 2182383"/>
                <a:gd name="connsiteY0" fmla="*/ 247463 h 251213"/>
                <a:gd name="connsiteX1" fmla="*/ 0 w 2182383"/>
                <a:gd name="connsiteY1" fmla="*/ 251213 h 251213"/>
              </a:gdLst>
              <a:ahLst/>
              <a:cxnLst>
                <a:cxn ang="0">
                  <a:pos x="connsiteX0" y="connsiteY0"/>
                </a:cxn>
                <a:cxn ang="0">
                  <a:pos x="connsiteX1" y="connsiteY1"/>
                </a:cxn>
              </a:cxnLst>
              <a:rect l="l" t="t" r="r" b="b"/>
              <a:pathLst>
                <a:path w="2182383" h="251213">
                  <a:moveTo>
                    <a:pt x="2182383" y="247463"/>
                  </a:moveTo>
                  <a:cubicBezTo>
                    <a:pt x="1423874" y="-190626"/>
                    <a:pt x="252397" y="45399"/>
                    <a:pt x="0" y="251213"/>
                  </a:cubicBezTo>
                </a:path>
              </a:pathLst>
            </a:custGeom>
            <a:ln w="57150" cmpd="sng">
              <a:solidFill>
                <a:srgbClr val="000000"/>
              </a:solidFill>
              <a:prstDash val="dash"/>
              <a:headEnd type="arrow"/>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20" name="TextBox 19"/>
          <p:cNvSpPr txBox="1"/>
          <p:nvPr/>
        </p:nvSpPr>
        <p:spPr>
          <a:xfrm>
            <a:off x="6888293" y="2148897"/>
            <a:ext cx="1758740" cy="1015663"/>
          </a:xfrm>
          <a:prstGeom prst="rect">
            <a:avLst/>
          </a:prstGeom>
          <a:noFill/>
        </p:spPr>
        <p:txBody>
          <a:bodyPr wrap="none" rtlCol="0">
            <a:spAutoFit/>
          </a:bodyPr>
          <a:lstStyle/>
          <a:p>
            <a:r>
              <a:rPr lang="en-US" sz="2000" i="1" dirty="0">
                <a:solidFill>
                  <a:srgbClr val="000000"/>
                </a:solidFill>
              </a:rPr>
              <a:t>Connecting</a:t>
            </a:r>
          </a:p>
          <a:p>
            <a:r>
              <a:rPr lang="en-US" sz="2000" i="1" dirty="0">
                <a:solidFill>
                  <a:srgbClr val="000000"/>
                </a:solidFill>
              </a:rPr>
              <a:t>Differentiating</a:t>
            </a:r>
          </a:p>
          <a:p>
            <a:r>
              <a:rPr lang="en-US" sz="2000" i="1" dirty="0">
                <a:solidFill>
                  <a:srgbClr val="000000"/>
                </a:solidFill>
              </a:rPr>
              <a:t>Transcending</a:t>
            </a:r>
          </a:p>
        </p:txBody>
      </p:sp>
    </p:spTree>
    <p:extLst>
      <p:ext uri="{BB962C8B-B14F-4D97-AF65-F5344CB8AC3E}">
        <p14:creationId xmlns:p14="http://schemas.microsoft.com/office/powerpoint/2010/main" val="2133880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746923" y="2076407"/>
            <a:ext cx="2108795" cy="1464494"/>
            <a:chOff x="1529207" y="1507306"/>
            <a:chExt cx="2108795" cy="1464494"/>
          </a:xfrm>
        </p:grpSpPr>
        <p:sp>
          <p:nvSpPr>
            <p:cNvPr id="21" name="TextBox 20"/>
            <p:cNvSpPr txBox="1"/>
            <p:nvPr/>
          </p:nvSpPr>
          <p:spPr>
            <a:xfrm rot="2272092">
              <a:off x="1844322" y="1807157"/>
              <a:ext cx="1793680" cy="430887"/>
            </a:xfrm>
            <a:prstGeom prst="rect">
              <a:avLst/>
            </a:prstGeom>
            <a:noFill/>
          </p:spPr>
          <p:txBody>
            <a:bodyPr wrap="none" rtlCol="0">
              <a:spAutoFit/>
            </a:bodyPr>
            <a:lstStyle/>
            <a:p>
              <a:r>
                <a:rPr lang="en-US" sz="2200" b="1" dirty="0"/>
                <a:t>INTERACTION</a:t>
              </a:r>
            </a:p>
          </p:txBody>
        </p:sp>
        <p:cxnSp>
          <p:nvCxnSpPr>
            <p:cNvPr id="31" name="Straight Arrow Connector 30"/>
            <p:cNvCxnSpPr/>
            <p:nvPr/>
          </p:nvCxnSpPr>
          <p:spPr>
            <a:xfrm>
              <a:off x="1529207" y="1507306"/>
              <a:ext cx="1975993" cy="1464494"/>
            </a:xfrm>
            <a:prstGeom prst="straightConnector1">
              <a:avLst/>
            </a:prstGeom>
            <a:ln w="57150" cmpd="sng">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grpSp>
      <p:grpSp>
        <p:nvGrpSpPr>
          <p:cNvPr id="4" name="Group 3"/>
          <p:cNvGrpSpPr/>
          <p:nvPr/>
        </p:nvGrpSpPr>
        <p:grpSpPr>
          <a:xfrm>
            <a:off x="5246916" y="2016901"/>
            <a:ext cx="1524000" cy="1667199"/>
            <a:chOff x="5029200" y="1447800"/>
            <a:chExt cx="1524000" cy="1667199"/>
          </a:xfrm>
        </p:grpSpPr>
        <p:sp>
          <p:nvSpPr>
            <p:cNvPr id="23" name="TextBox 22"/>
            <p:cNvSpPr txBox="1"/>
            <p:nvPr/>
          </p:nvSpPr>
          <p:spPr>
            <a:xfrm rot="18848461">
              <a:off x="5260868" y="2149359"/>
              <a:ext cx="1500393" cy="430887"/>
            </a:xfrm>
            <a:prstGeom prst="rect">
              <a:avLst/>
            </a:prstGeom>
            <a:noFill/>
          </p:spPr>
          <p:txBody>
            <a:bodyPr wrap="none" rtlCol="0">
              <a:spAutoFit/>
            </a:bodyPr>
            <a:lstStyle/>
            <a:p>
              <a:r>
                <a:rPr lang="en-US" sz="2200" b="1" dirty="0">
                  <a:solidFill>
                    <a:srgbClr val="000000"/>
                  </a:solidFill>
                </a:rPr>
                <a:t>INTENTION</a:t>
              </a:r>
            </a:p>
          </p:txBody>
        </p:sp>
        <p:cxnSp>
          <p:nvCxnSpPr>
            <p:cNvPr id="33" name="Straight Arrow Connector 32"/>
            <p:cNvCxnSpPr/>
            <p:nvPr/>
          </p:nvCxnSpPr>
          <p:spPr>
            <a:xfrm flipV="1">
              <a:off x="5029200" y="1447800"/>
              <a:ext cx="1524000" cy="1524000"/>
            </a:xfrm>
            <a:prstGeom prst="straightConnector1">
              <a:avLst/>
            </a:prstGeom>
            <a:ln w="57150" cmpd="sng">
              <a:solidFill>
                <a:srgbClr val="000000"/>
              </a:solidFill>
              <a:tailEnd type="arrow"/>
            </a:ln>
          </p:spPr>
          <p:style>
            <a:lnRef idx="2">
              <a:schemeClr val="accent1"/>
            </a:lnRef>
            <a:fillRef idx="0">
              <a:schemeClr val="accent1"/>
            </a:fillRef>
            <a:effectRef idx="1">
              <a:schemeClr val="accent1"/>
            </a:effectRef>
            <a:fontRef idx="minor">
              <a:schemeClr val="tx1"/>
            </a:fontRef>
          </p:style>
        </p:cxnSp>
      </p:grpSp>
      <p:grpSp>
        <p:nvGrpSpPr>
          <p:cNvPr id="6" name="Group 5"/>
          <p:cNvGrpSpPr/>
          <p:nvPr/>
        </p:nvGrpSpPr>
        <p:grpSpPr>
          <a:xfrm>
            <a:off x="2198916" y="4115007"/>
            <a:ext cx="1676400" cy="2461531"/>
            <a:chOff x="1981200" y="3545906"/>
            <a:chExt cx="1676400" cy="2461531"/>
          </a:xfrm>
        </p:grpSpPr>
        <p:sp>
          <p:nvSpPr>
            <p:cNvPr id="22" name="TextBox 21"/>
            <p:cNvSpPr txBox="1"/>
            <p:nvPr/>
          </p:nvSpPr>
          <p:spPr>
            <a:xfrm rot="18801007">
              <a:off x="1218564" y="4561228"/>
              <a:ext cx="2461531" cy="430887"/>
            </a:xfrm>
            <a:prstGeom prst="rect">
              <a:avLst/>
            </a:prstGeom>
            <a:noFill/>
          </p:spPr>
          <p:txBody>
            <a:bodyPr wrap="none" rtlCol="0">
              <a:spAutoFit/>
            </a:bodyPr>
            <a:lstStyle/>
            <a:p>
              <a:r>
                <a:rPr lang="en-US" sz="2200" b="1" dirty="0">
                  <a:solidFill>
                    <a:srgbClr val="000000"/>
                  </a:solidFill>
                </a:rPr>
                <a:t>TRANSFORMATION</a:t>
              </a:r>
            </a:p>
          </p:txBody>
        </p:sp>
        <p:cxnSp>
          <p:nvCxnSpPr>
            <p:cNvPr id="50" name="Curved Connector 49"/>
            <p:cNvCxnSpPr/>
            <p:nvPr/>
          </p:nvCxnSpPr>
          <p:spPr>
            <a:xfrm flipV="1">
              <a:off x="1981200" y="4343400"/>
              <a:ext cx="1676400" cy="1447800"/>
            </a:xfrm>
            <a:prstGeom prst="curvedConnector3">
              <a:avLst>
                <a:gd name="adj1" fmla="val 50000"/>
              </a:avLst>
            </a:prstGeom>
            <a:ln w="57150" cmpd="sng">
              <a:solidFill>
                <a:srgbClr val="000000"/>
              </a:solidFill>
              <a:headEnd type="none"/>
              <a:tailEnd type="arrow"/>
            </a:ln>
          </p:spPr>
          <p:style>
            <a:lnRef idx="2">
              <a:schemeClr val="accent1"/>
            </a:lnRef>
            <a:fillRef idx="0">
              <a:schemeClr val="accent1"/>
            </a:fillRef>
            <a:effectRef idx="1">
              <a:schemeClr val="accent1"/>
            </a:effectRef>
            <a:fontRef idx="minor">
              <a:schemeClr val="tx1"/>
            </a:fontRef>
          </p:style>
        </p:cxnSp>
      </p:grpSp>
      <p:grpSp>
        <p:nvGrpSpPr>
          <p:cNvPr id="5" name="Group 4"/>
          <p:cNvGrpSpPr/>
          <p:nvPr/>
        </p:nvGrpSpPr>
        <p:grpSpPr>
          <a:xfrm>
            <a:off x="5095782" y="3866208"/>
            <a:ext cx="1765682" cy="2763192"/>
            <a:chOff x="4878066" y="3297107"/>
            <a:chExt cx="1765682" cy="2763192"/>
          </a:xfrm>
        </p:grpSpPr>
        <p:sp>
          <p:nvSpPr>
            <p:cNvPr id="24" name="TextBox 23"/>
            <p:cNvSpPr txBox="1"/>
            <p:nvPr/>
          </p:nvSpPr>
          <p:spPr>
            <a:xfrm rot="18846495">
              <a:off x="5516242" y="4932793"/>
              <a:ext cx="1824125" cy="430887"/>
            </a:xfrm>
            <a:prstGeom prst="rect">
              <a:avLst/>
            </a:prstGeom>
            <a:noFill/>
          </p:spPr>
          <p:txBody>
            <a:bodyPr wrap="none" rtlCol="0">
              <a:spAutoFit/>
            </a:bodyPr>
            <a:lstStyle/>
            <a:p>
              <a:r>
                <a:rPr lang="en-US" sz="2200" b="1" dirty="0">
                  <a:solidFill>
                    <a:srgbClr val="000000"/>
                  </a:solidFill>
                </a:rPr>
                <a:t>INTEGRATION</a:t>
              </a:r>
            </a:p>
          </p:txBody>
        </p:sp>
        <p:sp>
          <p:nvSpPr>
            <p:cNvPr id="75" name="Freeform 74"/>
            <p:cNvSpPr/>
            <p:nvPr/>
          </p:nvSpPr>
          <p:spPr>
            <a:xfrm rot="7991510" flipH="1">
              <a:off x="4499410" y="3675763"/>
              <a:ext cx="2089800" cy="1332487"/>
            </a:xfrm>
            <a:custGeom>
              <a:avLst/>
              <a:gdLst>
                <a:gd name="connsiteX0" fmla="*/ 2010930 w 2010930"/>
                <a:gd name="connsiteY0" fmla="*/ 722708 h 2254661"/>
                <a:gd name="connsiteX1" fmla="*/ 158758 w 2010930"/>
                <a:gd name="connsiteY1" fmla="*/ 52344 h 2254661"/>
                <a:gd name="connsiteX2" fmla="*/ 0 w 2010930"/>
                <a:gd name="connsiteY2" fmla="*/ 1957589 h 2254661"/>
                <a:gd name="connsiteX0" fmla="*/ 2010930 w 2010930"/>
                <a:gd name="connsiteY0" fmla="*/ 404887 h 1969883"/>
                <a:gd name="connsiteX1" fmla="*/ 174275 w 2010930"/>
                <a:gd name="connsiteY1" fmla="*/ 114145 h 1969883"/>
                <a:gd name="connsiteX2" fmla="*/ 0 w 2010930"/>
                <a:gd name="connsiteY2" fmla="*/ 1639768 h 1969883"/>
                <a:gd name="connsiteX0" fmla="*/ 1863837 w 1863837"/>
                <a:gd name="connsiteY0" fmla="*/ 404888 h 1969883"/>
                <a:gd name="connsiteX1" fmla="*/ 27182 w 1863837"/>
                <a:gd name="connsiteY1" fmla="*/ 114146 h 1969883"/>
                <a:gd name="connsiteX2" fmla="*/ 349456 w 1863837"/>
                <a:gd name="connsiteY2" fmla="*/ 1639769 h 1969883"/>
                <a:gd name="connsiteX0" fmla="*/ 1875723 w 1875723"/>
                <a:gd name="connsiteY0" fmla="*/ 404888 h 1680719"/>
                <a:gd name="connsiteX1" fmla="*/ 39068 w 1875723"/>
                <a:gd name="connsiteY1" fmla="*/ 114146 h 1680719"/>
                <a:gd name="connsiteX2" fmla="*/ 361342 w 1875723"/>
                <a:gd name="connsiteY2" fmla="*/ 1639769 h 1680719"/>
                <a:gd name="connsiteX0" fmla="*/ 1836655 w 1836655"/>
                <a:gd name="connsiteY0" fmla="*/ 404888 h 404888"/>
                <a:gd name="connsiteX1" fmla="*/ 0 w 1836655"/>
                <a:gd name="connsiteY1" fmla="*/ 114146 h 404888"/>
                <a:gd name="connsiteX0" fmla="*/ 2069413 w 2069413"/>
                <a:gd name="connsiteY0" fmla="*/ 280934 h 280934"/>
                <a:gd name="connsiteX1" fmla="*/ 0 w 2069413"/>
                <a:gd name="connsiteY1" fmla="*/ 203730 h 280934"/>
                <a:gd name="connsiteX0" fmla="*/ 2084930 w 2084930"/>
                <a:gd name="connsiteY0" fmla="*/ 260510 h 260510"/>
                <a:gd name="connsiteX1" fmla="*/ 0 w 2084930"/>
                <a:gd name="connsiteY1" fmla="*/ 230760 h 260510"/>
                <a:gd name="connsiteX0" fmla="*/ 2073286 w 2073286"/>
                <a:gd name="connsiteY0" fmla="*/ 237495 h 268858"/>
                <a:gd name="connsiteX1" fmla="*/ 0 w 2073286"/>
                <a:gd name="connsiteY1" fmla="*/ 268858 h 268858"/>
                <a:gd name="connsiteX0" fmla="*/ 2182383 w 2182383"/>
                <a:gd name="connsiteY0" fmla="*/ 247463 h 251213"/>
                <a:gd name="connsiteX1" fmla="*/ 0 w 2182383"/>
                <a:gd name="connsiteY1" fmla="*/ 251213 h 251213"/>
              </a:gdLst>
              <a:ahLst/>
              <a:cxnLst>
                <a:cxn ang="0">
                  <a:pos x="connsiteX0" y="connsiteY0"/>
                </a:cxn>
                <a:cxn ang="0">
                  <a:pos x="connsiteX1" y="connsiteY1"/>
                </a:cxn>
              </a:cxnLst>
              <a:rect l="l" t="t" r="r" b="b"/>
              <a:pathLst>
                <a:path w="2182383" h="251213">
                  <a:moveTo>
                    <a:pt x="2182383" y="247463"/>
                  </a:moveTo>
                  <a:cubicBezTo>
                    <a:pt x="1423874" y="-190626"/>
                    <a:pt x="252397" y="45399"/>
                    <a:pt x="0" y="251213"/>
                  </a:cubicBezTo>
                </a:path>
              </a:pathLst>
            </a:custGeom>
            <a:ln w="57150" cmpd="sng">
              <a:solidFill>
                <a:srgbClr val="000000"/>
              </a:solidFill>
              <a:prstDash val="dash"/>
              <a:headEnd type="arrow"/>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97" name="Rectangle 96"/>
          <p:cNvSpPr/>
          <p:nvPr/>
        </p:nvSpPr>
        <p:spPr>
          <a:xfrm>
            <a:off x="3722916" y="3693301"/>
            <a:ext cx="1783023" cy="923330"/>
          </a:xfrm>
          <a:prstGeom prst="rect">
            <a:avLst/>
          </a:prstGeom>
          <a:noFill/>
        </p:spPr>
        <p:txBody>
          <a:bodyPr wrap="none" lIns="91440" tIns="45720" rIns="91440" bIns="45720">
            <a:spAutoFit/>
          </a:bodyPr>
          <a:lstStyle/>
          <a:p>
            <a:pPr algn="ctr"/>
            <a:r>
              <a:rPr lang="en-US" sz="5400" b="1" dirty="0">
                <a:ln w="18415" cmpd="sng">
                  <a:solidFill>
                    <a:schemeClr val="tx1"/>
                  </a:solidFill>
                  <a:prstDash val="solid"/>
                </a:ln>
                <a:solidFill>
                  <a:srgbClr val="FFFFFF"/>
                </a:solidFill>
                <a:effectLst>
                  <a:outerShdw blurRad="63500" dir="3600000" algn="tl" rotWithShape="0">
                    <a:schemeClr val="tx1">
                      <a:alpha val="70000"/>
                    </a:schemeClr>
                  </a:outerShdw>
                </a:effectLst>
              </a:rPr>
              <a:t>A-B-C</a:t>
            </a:r>
          </a:p>
        </p:txBody>
      </p:sp>
      <p:sp>
        <p:nvSpPr>
          <p:cNvPr id="20" name="Title 1"/>
          <p:cNvSpPr>
            <a:spLocks noGrp="1"/>
          </p:cNvSpPr>
          <p:nvPr>
            <p:ph type="title"/>
          </p:nvPr>
        </p:nvSpPr>
        <p:spPr>
          <a:xfrm>
            <a:off x="283029" y="373742"/>
            <a:ext cx="8686800" cy="1143000"/>
          </a:xfrm>
        </p:spPr>
        <p:txBody>
          <a:bodyPr>
            <a:noAutofit/>
          </a:bodyPr>
          <a:lstStyle/>
          <a:p>
            <a:r>
              <a:rPr lang="en-US" sz="4000" b="1" dirty="0">
                <a:solidFill>
                  <a:srgbClr val="F20025"/>
                </a:solidFill>
              </a:rPr>
              <a:t>Psychological Adaptation</a:t>
            </a:r>
          </a:p>
        </p:txBody>
      </p:sp>
    </p:spTree>
    <p:extLst>
      <p:ext uri="{BB962C8B-B14F-4D97-AF65-F5344CB8AC3E}">
        <p14:creationId xmlns:p14="http://schemas.microsoft.com/office/powerpoint/2010/main" val="15462234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05435" y="2659531"/>
            <a:ext cx="3158565" cy="3033058"/>
          </a:xfrm>
        </p:spPr>
        <p:txBody>
          <a:bodyPr>
            <a:normAutofit/>
          </a:bodyPr>
          <a:lstStyle/>
          <a:p>
            <a:r>
              <a:rPr lang="en-US" dirty="0"/>
              <a:t>Experiential?</a:t>
            </a:r>
          </a:p>
          <a:p>
            <a:endParaRPr lang="en-US" dirty="0"/>
          </a:p>
          <a:p>
            <a:r>
              <a:rPr lang="en-US" dirty="0"/>
              <a:t>Didactic?</a:t>
            </a:r>
          </a:p>
          <a:p>
            <a:endParaRPr lang="en-US" dirty="0"/>
          </a:p>
          <a:p>
            <a:r>
              <a:rPr lang="en-US" dirty="0"/>
              <a:t>Dialectic?</a:t>
            </a:r>
          </a:p>
        </p:txBody>
      </p:sp>
      <p:sp>
        <p:nvSpPr>
          <p:cNvPr id="6" name="Title 1"/>
          <p:cNvSpPr>
            <a:spLocks noGrp="1"/>
          </p:cNvSpPr>
          <p:nvPr>
            <p:ph type="title"/>
          </p:nvPr>
        </p:nvSpPr>
        <p:spPr>
          <a:xfrm>
            <a:off x="905435" y="494494"/>
            <a:ext cx="7676136" cy="1143000"/>
          </a:xfrm>
        </p:spPr>
        <p:txBody>
          <a:bodyPr>
            <a:noAutofit/>
          </a:bodyPr>
          <a:lstStyle/>
          <a:p>
            <a:pPr algn="l"/>
            <a:r>
              <a:rPr lang="en-US" sz="4000" b="1" dirty="0">
                <a:solidFill>
                  <a:srgbClr val="1DAD13"/>
                </a:solidFill>
              </a:rPr>
              <a:t>What is your usual approach with this client?</a:t>
            </a:r>
          </a:p>
        </p:txBody>
      </p:sp>
    </p:spTree>
    <p:extLst>
      <p:ext uri="{BB962C8B-B14F-4D97-AF65-F5344CB8AC3E}">
        <p14:creationId xmlns:p14="http://schemas.microsoft.com/office/powerpoint/2010/main" val="5894866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995773"/>
            <a:ext cx="8229600" cy="4525963"/>
          </a:xfrm>
        </p:spPr>
        <p:txBody>
          <a:bodyPr>
            <a:normAutofit/>
          </a:bodyPr>
          <a:lstStyle/>
          <a:p>
            <a:pPr marL="0" indent="0">
              <a:buNone/>
            </a:pPr>
            <a:r>
              <a:rPr lang="en-US" sz="2800" b="1" dirty="0"/>
              <a:t>Client</a:t>
            </a:r>
            <a:r>
              <a:rPr lang="en-US" sz="2800" dirty="0"/>
              <a:t>: “</a:t>
            </a:r>
            <a:r>
              <a:rPr lang="en-US" sz="2800" i="1" dirty="0"/>
              <a:t>I feel confused</a:t>
            </a:r>
            <a:r>
              <a:rPr lang="en-US" sz="2800" dirty="0"/>
              <a:t>”</a:t>
            </a:r>
          </a:p>
          <a:p>
            <a:endParaRPr lang="en-US" sz="2800" dirty="0"/>
          </a:p>
          <a:p>
            <a:pPr marL="0" indent="0">
              <a:buNone/>
            </a:pPr>
            <a:r>
              <a:rPr lang="en-US" sz="2800" b="1" dirty="0">
                <a:sym typeface="Wingdings"/>
              </a:rPr>
              <a:t> </a:t>
            </a:r>
            <a:r>
              <a:rPr lang="en-US" sz="2800" b="1" dirty="0"/>
              <a:t>Experiential</a:t>
            </a:r>
            <a:r>
              <a:rPr lang="en-US" sz="2800" dirty="0"/>
              <a:t>: “</a:t>
            </a:r>
            <a:r>
              <a:rPr lang="en-US" sz="2800" i="1" dirty="0"/>
              <a:t>Can you describe this feeling?</a:t>
            </a:r>
            <a:r>
              <a:rPr lang="en-US" sz="2800" dirty="0"/>
              <a:t>”</a:t>
            </a:r>
          </a:p>
          <a:p>
            <a:endParaRPr lang="en-US" sz="2800" b="1" dirty="0"/>
          </a:p>
          <a:p>
            <a:pPr marL="0" indent="0">
              <a:buNone/>
            </a:pPr>
            <a:r>
              <a:rPr lang="en-US" sz="2800" b="1" dirty="0">
                <a:sym typeface="Wingdings"/>
              </a:rPr>
              <a:t> </a:t>
            </a:r>
            <a:r>
              <a:rPr lang="en-US" sz="2800" b="1" dirty="0"/>
              <a:t>Didactic</a:t>
            </a:r>
            <a:r>
              <a:rPr lang="en-US" sz="2800" dirty="0"/>
              <a:t>: “</a:t>
            </a:r>
            <a:r>
              <a:rPr lang="en-US" sz="2800" i="1" dirty="0"/>
              <a:t>You’re probably confused because there is a lot going on in your life</a:t>
            </a:r>
            <a:r>
              <a:rPr lang="en-US" sz="2800" dirty="0"/>
              <a:t>”</a:t>
            </a:r>
          </a:p>
          <a:p>
            <a:endParaRPr lang="en-US" sz="2800" b="1" dirty="0"/>
          </a:p>
          <a:p>
            <a:pPr marL="0" indent="0">
              <a:buNone/>
            </a:pPr>
            <a:r>
              <a:rPr lang="en-US" sz="2800" b="1" dirty="0">
                <a:sym typeface="Wingdings"/>
              </a:rPr>
              <a:t> </a:t>
            </a:r>
            <a:r>
              <a:rPr lang="en-US" sz="2800" b="1" dirty="0"/>
              <a:t>Dialectic</a:t>
            </a:r>
            <a:r>
              <a:rPr lang="en-US" sz="2800" dirty="0"/>
              <a:t>: “</a:t>
            </a:r>
            <a:r>
              <a:rPr lang="en-US" sz="2800" i="1" dirty="0"/>
              <a:t>I think confusion can be useful sometimes. What do you think of this idea?</a:t>
            </a:r>
            <a:r>
              <a:rPr lang="en-US" sz="2800" dirty="0"/>
              <a:t>”</a:t>
            </a:r>
          </a:p>
        </p:txBody>
      </p:sp>
      <p:sp>
        <p:nvSpPr>
          <p:cNvPr id="6" name="Title 1"/>
          <p:cNvSpPr>
            <a:spLocks noGrp="1"/>
          </p:cNvSpPr>
          <p:nvPr>
            <p:ph type="title"/>
          </p:nvPr>
        </p:nvSpPr>
        <p:spPr>
          <a:xfrm>
            <a:off x="557990" y="501247"/>
            <a:ext cx="8537390" cy="1143000"/>
          </a:xfrm>
        </p:spPr>
        <p:txBody>
          <a:bodyPr>
            <a:noAutofit/>
          </a:bodyPr>
          <a:lstStyle/>
          <a:p>
            <a:pPr algn="l"/>
            <a:r>
              <a:rPr lang="en-US" sz="3800" b="1" dirty="0">
                <a:solidFill>
                  <a:srgbClr val="1DAD13"/>
                </a:solidFill>
              </a:rPr>
              <a:t>What’s the difference?</a:t>
            </a:r>
          </a:p>
        </p:txBody>
      </p:sp>
    </p:spTree>
    <p:extLst>
      <p:ext uri="{BB962C8B-B14F-4D97-AF65-F5344CB8AC3E}">
        <p14:creationId xmlns:p14="http://schemas.microsoft.com/office/powerpoint/2010/main" val="3258531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590" y="307017"/>
            <a:ext cx="8934823" cy="1143000"/>
          </a:xfrm>
        </p:spPr>
        <p:txBody>
          <a:bodyPr>
            <a:noAutofit/>
          </a:bodyPr>
          <a:lstStyle/>
          <a:p>
            <a:r>
              <a:rPr lang="en-US" b="1" dirty="0">
                <a:solidFill>
                  <a:srgbClr val="1DAD13"/>
                </a:solidFill>
              </a:rPr>
              <a:t>Experiential approach</a:t>
            </a:r>
            <a:r>
              <a:rPr lang="is-IS" b="1" dirty="0">
                <a:solidFill>
                  <a:srgbClr val="1DAD13"/>
                </a:solidFill>
              </a:rPr>
              <a:t>…</a:t>
            </a:r>
            <a:endParaRPr lang="en-US" b="1" dirty="0">
              <a:solidFill>
                <a:srgbClr val="1DAD13"/>
              </a:solidFill>
            </a:endParaRPr>
          </a:p>
        </p:txBody>
      </p:sp>
      <p:sp>
        <p:nvSpPr>
          <p:cNvPr id="11" name="TextBox 10"/>
          <p:cNvSpPr txBox="1"/>
          <p:nvPr/>
        </p:nvSpPr>
        <p:spPr>
          <a:xfrm>
            <a:off x="4289822" y="2090651"/>
            <a:ext cx="4555356" cy="3970318"/>
          </a:xfrm>
          <a:prstGeom prst="rect">
            <a:avLst/>
          </a:prstGeom>
          <a:noFill/>
        </p:spPr>
        <p:txBody>
          <a:bodyPr wrap="square" rtlCol="0">
            <a:spAutoFit/>
          </a:bodyPr>
          <a:lstStyle/>
          <a:p>
            <a:pPr marL="342900" indent="-342900">
              <a:buFontTx/>
              <a:buChar char="-"/>
            </a:pPr>
            <a:r>
              <a:rPr lang="en-US" sz="2800" b="1" dirty="0"/>
              <a:t>Encourages contact with contingencies (ABCs) </a:t>
            </a:r>
          </a:p>
          <a:p>
            <a:pPr marL="342900" indent="-342900">
              <a:buFontTx/>
              <a:buChar char="-"/>
            </a:pPr>
            <a:endParaRPr lang="en-US" sz="2800" b="1" dirty="0"/>
          </a:p>
          <a:p>
            <a:pPr marL="342900" indent="-342900">
              <a:buFontTx/>
              <a:buChar char="-"/>
            </a:pPr>
            <a:r>
              <a:rPr lang="en-US" sz="2800" b="1" dirty="0"/>
              <a:t>Encourages observation of contingencies (ABCs)</a:t>
            </a:r>
          </a:p>
          <a:p>
            <a:pPr marL="342900" indent="-342900">
              <a:buFontTx/>
              <a:buChar char="-"/>
            </a:pPr>
            <a:endParaRPr lang="en-US" sz="2800" b="1" dirty="0"/>
          </a:p>
          <a:p>
            <a:pPr marL="342900" indent="-342900">
              <a:buFontTx/>
              <a:buChar char="-"/>
            </a:pPr>
            <a:r>
              <a:rPr lang="en-US" sz="2800" b="1" dirty="0"/>
              <a:t>Encourages description of contingencies (extraction of rules)</a:t>
            </a:r>
          </a:p>
        </p:txBody>
      </p:sp>
      <p:pic>
        <p:nvPicPr>
          <p:cNvPr id="14" name="Picture 13"/>
          <p:cNvPicPr>
            <a:picLocks noChangeAspect="1"/>
          </p:cNvPicPr>
          <p:nvPr/>
        </p:nvPicPr>
        <p:blipFill rotWithShape="1">
          <a:blip r:embed="rId3"/>
          <a:srcRect l="9998" t="6801" r="5620" b="13223"/>
          <a:stretch/>
        </p:blipFill>
        <p:spPr>
          <a:xfrm>
            <a:off x="361577" y="2508793"/>
            <a:ext cx="3627718" cy="2819369"/>
          </a:xfrm>
          <a:prstGeom prst="rect">
            <a:avLst/>
          </a:prstGeom>
        </p:spPr>
      </p:pic>
    </p:spTree>
    <p:extLst>
      <p:ext uri="{BB962C8B-B14F-4D97-AF65-F5344CB8AC3E}">
        <p14:creationId xmlns:p14="http://schemas.microsoft.com/office/powerpoint/2010/main" val="10672359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52285" y="2411550"/>
            <a:ext cx="7275286" cy="2043636"/>
          </a:xfrm>
          <a:prstGeom prst="rect">
            <a:avLst/>
          </a:prstGeom>
        </p:spPr>
        <p:txBody>
          <a:bodyPr wrap="square">
            <a:spAutoFit/>
          </a:bodyPr>
          <a:lstStyle/>
          <a:p>
            <a:r>
              <a:rPr lang="en-US" sz="2400" b="1" dirty="0"/>
              <a:t>Definition in business and marketing:</a:t>
            </a:r>
          </a:p>
          <a:p>
            <a:endParaRPr lang="en-US" sz="2400" dirty="0"/>
          </a:p>
          <a:p>
            <a:pPr>
              <a:lnSpc>
                <a:spcPct val="110000"/>
              </a:lnSpc>
            </a:pPr>
            <a:r>
              <a:rPr lang="en-US" sz="2400" dirty="0"/>
              <a:t>A process of breaking conventions to accelerate movement to the future, without cutting off from the past. (</a:t>
            </a:r>
            <a:r>
              <a:rPr lang="en-US" sz="2400" dirty="0" err="1"/>
              <a:t>Dru</a:t>
            </a:r>
            <a:r>
              <a:rPr lang="en-US" sz="2400" dirty="0"/>
              <a:t>, 2016)</a:t>
            </a:r>
          </a:p>
        </p:txBody>
      </p:sp>
      <p:sp>
        <p:nvSpPr>
          <p:cNvPr id="7" name="Title 1"/>
          <p:cNvSpPr>
            <a:spLocks noGrp="1"/>
          </p:cNvSpPr>
          <p:nvPr>
            <p:ph type="title"/>
          </p:nvPr>
        </p:nvSpPr>
        <p:spPr>
          <a:xfrm>
            <a:off x="457200" y="367848"/>
            <a:ext cx="8229600" cy="1143000"/>
          </a:xfrm>
        </p:spPr>
        <p:txBody>
          <a:bodyPr/>
          <a:lstStyle/>
          <a:p>
            <a:r>
              <a:rPr lang="en-US" b="1" dirty="0">
                <a:solidFill>
                  <a:srgbClr val="CB0024"/>
                </a:solidFill>
              </a:rPr>
              <a:t>Disruption?</a:t>
            </a:r>
          </a:p>
        </p:txBody>
      </p:sp>
    </p:spTree>
    <p:extLst>
      <p:ext uri="{BB962C8B-B14F-4D97-AF65-F5344CB8AC3E}">
        <p14:creationId xmlns:p14="http://schemas.microsoft.com/office/powerpoint/2010/main" val="287841547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590" y="307017"/>
            <a:ext cx="8934823" cy="1143000"/>
          </a:xfrm>
        </p:spPr>
        <p:txBody>
          <a:bodyPr>
            <a:noAutofit/>
          </a:bodyPr>
          <a:lstStyle/>
          <a:p>
            <a:r>
              <a:rPr lang="en-US" b="1" dirty="0">
                <a:solidFill>
                  <a:srgbClr val="1DAD13"/>
                </a:solidFill>
              </a:rPr>
              <a:t>Didactic approach</a:t>
            </a:r>
            <a:r>
              <a:rPr lang="is-IS" b="1" dirty="0">
                <a:solidFill>
                  <a:srgbClr val="1DAD13"/>
                </a:solidFill>
              </a:rPr>
              <a:t>…</a:t>
            </a:r>
            <a:endParaRPr lang="en-US" b="1" dirty="0">
              <a:solidFill>
                <a:srgbClr val="1DAD13"/>
              </a:solidFill>
            </a:endParaRPr>
          </a:p>
        </p:txBody>
      </p:sp>
      <p:sp>
        <p:nvSpPr>
          <p:cNvPr id="11" name="TextBox 10"/>
          <p:cNvSpPr txBox="1"/>
          <p:nvPr/>
        </p:nvSpPr>
        <p:spPr>
          <a:xfrm>
            <a:off x="4078941" y="2109471"/>
            <a:ext cx="4766237" cy="3970318"/>
          </a:xfrm>
          <a:prstGeom prst="rect">
            <a:avLst/>
          </a:prstGeom>
          <a:noFill/>
        </p:spPr>
        <p:txBody>
          <a:bodyPr wrap="square" rtlCol="0">
            <a:spAutoFit/>
          </a:bodyPr>
          <a:lstStyle/>
          <a:p>
            <a:pPr marL="457200" indent="-457200">
              <a:buFontTx/>
              <a:buChar char="-"/>
            </a:pPr>
            <a:r>
              <a:rPr lang="en-US" sz="2800" b="1" dirty="0"/>
              <a:t>Provides descriptions of contingencies (gives rules)</a:t>
            </a:r>
          </a:p>
          <a:p>
            <a:pPr marL="457200" indent="-457200">
              <a:buFontTx/>
              <a:buChar char="-"/>
            </a:pPr>
            <a:endParaRPr lang="en-US" sz="2800" b="1" dirty="0">
              <a:solidFill>
                <a:srgbClr val="7F7F7F"/>
              </a:solidFill>
            </a:endParaRPr>
          </a:p>
          <a:p>
            <a:pPr marL="457200" indent="-457200">
              <a:buFontTx/>
              <a:buChar char="-"/>
            </a:pPr>
            <a:r>
              <a:rPr lang="en-US" sz="2800" b="1" i="1" dirty="0">
                <a:solidFill>
                  <a:srgbClr val="7F7F7F"/>
                </a:solidFill>
              </a:rPr>
              <a:t>Can</a:t>
            </a:r>
            <a:r>
              <a:rPr lang="en-US" sz="2800" b="1" dirty="0">
                <a:solidFill>
                  <a:srgbClr val="7F7F7F"/>
                </a:solidFill>
              </a:rPr>
              <a:t> encourage contact with contingencies</a:t>
            </a:r>
          </a:p>
          <a:p>
            <a:pPr marL="457200" indent="-457200">
              <a:buFontTx/>
              <a:buChar char="-"/>
            </a:pPr>
            <a:endParaRPr lang="en-US" sz="2800" b="1" dirty="0"/>
          </a:p>
          <a:p>
            <a:pPr marL="457200" indent="-457200">
              <a:buFontTx/>
              <a:buChar char="-"/>
            </a:pPr>
            <a:r>
              <a:rPr lang="en-US" sz="2800" b="1" i="1" dirty="0">
                <a:solidFill>
                  <a:schemeClr val="tx1">
                    <a:lumMod val="50000"/>
                    <a:lumOff val="50000"/>
                  </a:schemeClr>
                </a:solidFill>
              </a:rPr>
              <a:t>Can</a:t>
            </a:r>
            <a:r>
              <a:rPr lang="en-US" sz="2800" b="1" dirty="0">
                <a:solidFill>
                  <a:schemeClr val="tx1">
                    <a:lumMod val="50000"/>
                    <a:lumOff val="50000"/>
                  </a:schemeClr>
                </a:solidFill>
              </a:rPr>
              <a:t> encourage observation of contingencies</a:t>
            </a:r>
          </a:p>
          <a:p>
            <a:pPr marL="457200" indent="-457200">
              <a:buFontTx/>
              <a:buChar char="-"/>
            </a:pPr>
            <a:endParaRPr lang="en-US" sz="2800" b="1" dirty="0"/>
          </a:p>
        </p:txBody>
      </p:sp>
      <p:pic>
        <p:nvPicPr>
          <p:cNvPr id="7" name="Picture 6"/>
          <p:cNvPicPr>
            <a:picLocks noChangeAspect="1"/>
          </p:cNvPicPr>
          <p:nvPr/>
        </p:nvPicPr>
        <p:blipFill>
          <a:blip r:embed="rId3"/>
          <a:stretch>
            <a:fillRect/>
          </a:stretch>
        </p:blipFill>
        <p:spPr>
          <a:xfrm>
            <a:off x="104593" y="2689230"/>
            <a:ext cx="3974348" cy="2211477"/>
          </a:xfrm>
          <a:prstGeom prst="rect">
            <a:avLst/>
          </a:prstGeom>
        </p:spPr>
      </p:pic>
    </p:spTree>
    <p:extLst>
      <p:ext uri="{BB962C8B-B14F-4D97-AF65-F5344CB8AC3E}">
        <p14:creationId xmlns:p14="http://schemas.microsoft.com/office/powerpoint/2010/main" val="17374482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590" y="307017"/>
            <a:ext cx="8934823" cy="1143000"/>
          </a:xfrm>
        </p:spPr>
        <p:txBody>
          <a:bodyPr>
            <a:noAutofit/>
          </a:bodyPr>
          <a:lstStyle/>
          <a:p>
            <a:r>
              <a:rPr lang="en-US" b="1" dirty="0">
                <a:solidFill>
                  <a:srgbClr val="1DAD13"/>
                </a:solidFill>
              </a:rPr>
              <a:t>Dialectic approach</a:t>
            </a:r>
            <a:r>
              <a:rPr lang="is-IS" b="1" dirty="0">
                <a:solidFill>
                  <a:srgbClr val="1DAD13"/>
                </a:solidFill>
              </a:rPr>
              <a:t>…</a:t>
            </a:r>
            <a:endParaRPr lang="en-US" b="1" dirty="0">
              <a:solidFill>
                <a:srgbClr val="1DAD13"/>
              </a:solidFill>
            </a:endParaRPr>
          </a:p>
        </p:txBody>
      </p:sp>
      <p:sp>
        <p:nvSpPr>
          <p:cNvPr id="11" name="TextBox 10"/>
          <p:cNvSpPr txBox="1"/>
          <p:nvPr/>
        </p:nvSpPr>
        <p:spPr>
          <a:xfrm>
            <a:off x="4078941" y="2109471"/>
            <a:ext cx="4766237" cy="4401205"/>
          </a:xfrm>
          <a:prstGeom prst="rect">
            <a:avLst/>
          </a:prstGeom>
          <a:noFill/>
        </p:spPr>
        <p:txBody>
          <a:bodyPr wrap="square" rtlCol="0">
            <a:spAutoFit/>
          </a:bodyPr>
          <a:lstStyle/>
          <a:p>
            <a:pPr marL="457200" indent="-457200">
              <a:buFontTx/>
              <a:buChar char="-"/>
            </a:pPr>
            <a:r>
              <a:rPr lang="en-US" sz="2800" b="1" dirty="0"/>
              <a:t>Encourages comparison and extraction of rules</a:t>
            </a:r>
          </a:p>
          <a:p>
            <a:pPr marL="457200" indent="-457200">
              <a:buFontTx/>
              <a:buChar char="-"/>
            </a:pPr>
            <a:endParaRPr lang="en-US" sz="2800" b="1" dirty="0"/>
          </a:p>
          <a:p>
            <a:pPr marL="457200" indent="-457200">
              <a:buFontTx/>
              <a:buChar char="-"/>
            </a:pPr>
            <a:r>
              <a:rPr lang="en-US" sz="2800" b="1" i="1" dirty="0">
                <a:solidFill>
                  <a:srgbClr val="7F7F7F"/>
                </a:solidFill>
              </a:rPr>
              <a:t>Can</a:t>
            </a:r>
            <a:r>
              <a:rPr lang="en-US" sz="2800" b="1" dirty="0">
                <a:solidFill>
                  <a:srgbClr val="7F7F7F"/>
                </a:solidFill>
              </a:rPr>
              <a:t> encourage contact with contingencies</a:t>
            </a:r>
          </a:p>
          <a:p>
            <a:pPr marL="457200" indent="-457200">
              <a:buFontTx/>
              <a:buChar char="-"/>
            </a:pPr>
            <a:endParaRPr lang="en-US" sz="2800" b="1" dirty="0">
              <a:solidFill>
                <a:srgbClr val="7F7F7F"/>
              </a:solidFill>
            </a:endParaRPr>
          </a:p>
          <a:p>
            <a:pPr marL="457200" indent="-457200">
              <a:buFontTx/>
              <a:buChar char="-"/>
            </a:pPr>
            <a:r>
              <a:rPr lang="en-US" sz="2800" b="1" i="1" dirty="0">
                <a:solidFill>
                  <a:srgbClr val="7F7F7F"/>
                </a:solidFill>
              </a:rPr>
              <a:t>Can</a:t>
            </a:r>
            <a:r>
              <a:rPr lang="en-US" sz="2800" b="1" dirty="0">
                <a:solidFill>
                  <a:srgbClr val="7F7F7F"/>
                </a:solidFill>
              </a:rPr>
              <a:t> encourage observation of contingencies</a:t>
            </a:r>
          </a:p>
          <a:p>
            <a:pPr marL="457200" indent="-457200">
              <a:buFontTx/>
              <a:buChar char="-"/>
            </a:pPr>
            <a:endParaRPr lang="en-US" sz="2800" b="1" dirty="0"/>
          </a:p>
          <a:p>
            <a:pPr marL="457200" indent="-457200">
              <a:buFontTx/>
              <a:buChar char="-"/>
            </a:pPr>
            <a:endParaRPr lang="en-US" sz="2800" b="1" dirty="0"/>
          </a:p>
        </p:txBody>
      </p:sp>
      <p:pic>
        <p:nvPicPr>
          <p:cNvPr id="4" name="Picture 3"/>
          <p:cNvPicPr>
            <a:picLocks noChangeAspect="1"/>
          </p:cNvPicPr>
          <p:nvPr/>
        </p:nvPicPr>
        <p:blipFill rotWithShape="1">
          <a:blip r:embed="rId3"/>
          <a:srcRect b="7499"/>
          <a:stretch/>
        </p:blipFill>
        <p:spPr>
          <a:xfrm>
            <a:off x="425230" y="2256116"/>
            <a:ext cx="3382949" cy="3345913"/>
          </a:xfrm>
          <a:prstGeom prst="rect">
            <a:avLst/>
          </a:prstGeom>
        </p:spPr>
      </p:pic>
    </p:spTree>
    <p:extLst>
      <p:ext uri="{BB962C8B-B14F-4D97-AF65-F5344CB8AC3E}">
        <p14:creationId xmlns:p14="http://schemas.microsoft.com/office/powerpoint/2010/main" val="208286852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348342" y="210959"/>
            <a:ext cx="8537390" cy="1143000"/>
          </a:xfrm>
        </p:spPr>
        <p:txBody>
          <a:bodyPr>
            <a:noAutofit/>
          </a:bodyPr>
          <a:lstStyle/>
          <a:p>
            <a:pPr algn="l"/>
            <a:r>
              <a:rPr lang="en-US" sz="3200" b="1" dirty="0">
                <a:solidFill>
                  <a:srgbClr val="1DAD13"/>
                </a:solidFill>
              </a:rPr>
              <a:t>What approach might be useful to apply with this client? Can </a:t>
            </a:r>
            <a:r>
              <a:rPr lang="en-US" sz="3200" b="1" i="1" dirty="0">
                <a:solidFill>
                  <a:srgbClr val="1DAD13"/>
                </a:solidFill>
              </a:rPr>
              <a:t>you</a:t>
            </a:r>
            <a:r>
              <a:rPr lang="en-US" sz="3200" b="1" dirty="0">
                <a:solidFill>
                  <a:srgbClr val="1DAD13"/>
                </a:solidFill>
              </a:rPr>
              <a:t> be more fluid?</a:t>
            </a:r>
          </a:p>
        </p:txBody>
      </p:sp>
      <p:pic>
        <p:nvPicPr>
          <p:cNvPr id="5" name="Picture 4" descr="DDE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32000" y="1444674"/>
            <a:ext cx="5545038" cy="5311623"/>
          </a:xfrm>
          <a:prstGeom prst="rect">
            <a:avLst/>
          </a:prstGeom>
        </p:spPr>
      </p:pic>
    </p:spTree>
    <p:extLst>
      <p:ext uri="{BB962C8B-B14F-4D97-AF65-F5344CB8AC3E}">
        <p14:creationId xmlns:p14="http://schemas.microsoft.com/office/powerpoint/2010/main" val="18080932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417232" y="2419550"/>
            <a:ext cx="4730507" cy="2339590"/>
          </a:xfrm>
        </p:spPr>
        <p:txBody>
          <a:bodyPr>
            <a:normAutofit/>
          </a:bodyPr>
          <a:lstStyle/>
          <a:p>
            <a:pPr marL="0" indent="0" algn="ctr">
              <a:buNone/>
            </a:pPr>
            <a:r>
              <a:rPr lang="en-US" sz="10000" dirty="0"/>
              <a:t>A    B    C</a:t>
            </a:r>
          </a:p>
        </p:txBody>
      </p:sp>
      <p:sp>
        <p:nvSpPr>
          <p:cNvPr id="7" name="Title 1"/>
          <p:cNvSpPr>
            <a:spLocks noGrp="1"/>
          </p:cNvSpPr>
          <p:nvPr>
            <p:ph type="title"/>
          </p:nvPr>
        </p:nvSpPr>
        <p:spPr>
          <a:xfrm>
            <a:off x="624114" y="377372"/>
            <a:ext cx="8390050" cy="1143000"/>
          </a:xfrm>
        </p:spPr>
        <p:txBody>
          <a:bodyPr>
            <a:noAutofit/>
          </a:bodyPr>
          <a:lstStyle/>
          <a:p>
            <a:pPr algn="l"/>
            <a:r>
              <a:rPr lang="en-US" sz="3600" b="1" dirty="0">
                <a:solidFill>
                  <a:srgbClr val="E70019"/>
                </a:solidFill>
              </a:rPr>
              <a:t>Happiness is about integrating the past, the future, and the present.</a:t>
            </a:r>
          </a:p>
        </p:txBody>
      </p:sp>
      <p:grpSp>
        <p:nvGrpSpPr>
          <p:cNvPr id="57" name="Group 56"/>
          <p:cNvGrpSpPr/>
          <p:nvPr/>
        </p:nvGrpSpPr>
        <p:grpSpPr>
          <a:xfrm>
            <a:off x="2989749" y="2099289"/>
            <a:ext cx="3924931" cy="3071010"/>
            <a:chOff x="2969923" y="2631950"/>
            <a:chExt cx="3924931" cy="3071010"/>
          </a:xfrm>
        </p:grpSpPr>
        <p:pic>
          <p:nvPicPr>
            <p:cNvPr id="49" name="Picture 48" descr="kisspng-circle-line-computer-icons-curved-line-5ac0542acff9c5.7974474515225538988519.png"/>
            <p:cNvPicPr>
              <a:picLocks noChangeAspect="1"/>
            </p:cNvPicPr>
            <p:nvPr/>
          </p:nvPicPr>
          <p:blipFill rotWithShape="1">
            <a:blip r:embed="rId3">
              <a:extLst>
                <a:ext uri="{28A0092B-C50C-407E-A947-70E740481C1C}">
                  <a14:useLocalDpi xmlns:a14="http://schemas.microsoft.com/office/drawing/2010/main" val="0"/>
                </a:ext>
              </a:extLst>
            </a:blip>
            <a:srcRect r="49116" b="3818"/>
            <a:stretch/>
          </p:blipFill>
          <p:spPr>
            <a:xfrm rot="15615439">
              <a:off x="4177933" y="2986038"/>
              <a:ext cx="1508912" cy="3924931"/>
            </a:xfrm>
            <a:prstGeom prst="rect">
              <a:avLst/>
            </a:prstGeom>
          </p:spPr>
        </p:pic>
        <p:pic>
          <p:nvPicPr>
            <p:cNvPr id="53" name="Picture 52" descr="kisspng-circle-line-computer-icons-curved-line-5ac0542acff9c5.7974474515225538988519.png"/>
            <p:cNvPicPr>
              <a:picLocks noChangeAspect="1"/>
            </p:cNvPicPr>
            <p:nvPr/>
          </p:nvPicPr>
          <p:blipFill rotWithShape="1">
            <a:blip r:embed="rId3">
              <a:extLst>
                <a:ext uri="{28A0092B-C50C-407E-A947-70E740481C1C}">
                  <a14:useLocalDpi xmlns:a14="http://schemas.microsoft.com/office/drawing/2010/main" val="0"/>
                </a:ext>
              </a:extLst>
            </a:blip>
            <a:srcRect r="49116" b="3818"/>
            <a:stretch/>
          </p:blipFill>
          <p:spPr>
            <a:xfrm rot="15359831" flipH="1" flipV="1">
              <a:off x="5162784" y="2186653"/>
              <a:ext cx="986100" cy="1876694"/>
            </a:xfrm>
            <a:prstGeom prst="rect">
              <a:avLst/>
            </a:prstGeom>
          </p:spPr>
        </p:pic>
        <p:pic>
          <p:nvPicPr>
            <p:cNvPr id="55" name="Picture 54"/>
            <p:cNvPicPr>
              <a:picLocks noChangeAspect="1"/>
            </p:cNvPicPr>
            <p:nvPr/>
          </p:nvPicPr>
          <p:blipFill>
            <a:blip r:embed="rId4"/>
            <a:stretch>
              <a:fillRect/>
            </a:stretch>
          </p:blipFill>
          <p:spPr>
            <a:xfrm rot="5400000">
              <a:off x="3140529" y="3114013"/>
              <a:ext cx="1445488" cy="1445488"/>
            </a:xfrm>
            <a:prstGeom prst="rect">
              <a:avLst/>
            </a:prstGeom>
          </p:spPr>
        </p:pic>
        <p:pic>
          <p:nvPicPr>
            <p:cNvPr id="56" name="Picture 55"/>
            <p:cNvPicPr>
              <a:picLocks noChangeAspect="1"/>
            </p:cNvPicPr>
            <p:nvPr/>
          </p:nvPicPr>
          <p:blipFill>
            <a:blip r:embed="rId4"/>
            <a:stretch>
              <a:fillRect/>
            </a:stretch>
          </p:blipFill>
          <p:spPr>
            <a:xfrm rot="5400000">
              <a:off x="4993185" y="3107706"/>
              <a:ext cx="1445488" cy="1445488"/>
            </a:xfrm>
            <a:prstGeom prst="rect">
              <a:avLst/>
            </a:prstGeom>
          </p:spPr>
        </p:pic>
      </p:grpSp>
      <p:sp>
        <p:nvSpPr>
          <p:cNvPr id="58" name="Title 1"/>
          <p:cNvSpPr txBox="1">
            <a:spLocks/>
          </p:cNvSpPr>
          <p:nvPr/>
        </p:nvSpPr>
        <p:spPr>
          <a:xfrm>
            <a:off x="614748" y="5491514"/>
            <a:ext cx="8390050" cy="11430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600" i="1" dirty="0"/>
              <a:t>Treat your B like a C, and your C like an A</a:t>
            </a:r>
          </a:p>
        </p:txBody>
      </p:sp>
    </p:spTree>
    <p:extLst>
      <p:ext uri="{BB962C8B-B14F-4D97-AF65-F5344CB8AC3E}">
        <p14:creationId xmlns:p14="http://schemas.microsoft.com/office/powerpoint/2010/main" val="339343840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55602" y="5719537"/>
            <a:ext cx="4254500" cy="957943"/>
          </a:xfrm>
        </p:spPr>
        <p:txBody>
          <a:bodyPr>
            <a:normAutofit/>
          </a:bodyPr>
          <a:lstStyle/>
          <a:p>
            <a:pPr algn="l"/>
            <a:r>
              <a:rPr lang="en-US" sz="2400" dirty="0"/>
              <a:t>Matthieu Villatte, PhD</a:t>
            </a:r>
          </a:p>
          <a:p>
            <a:pPr algn="l"/>
            <a:r>
              <a:rPr lang="en-US" sz="2400" dirty="0" err="1"/>
              <a:t>Bastyr</a:t>
            </a:r>
            <a:r>
              <a:rPr lang="en-US" sz="2400" dirty="0"/>
              <a:t> University, Seattle, USA</a:t>
            </a:r>
          </a:p>
        </p:txBody>
      </p:sp>
      <p:pic>
        <p:nvPicPr>
          <p:cNvPr id="4" name="Picture 3"/>
          <p:cNvPicPr>
            <a:picLocks noChangeAspect="1"/>
          </p:cNvPicPr>
          <p:nvPr/>
        </p:nvPicPr>
        <p:blipFill>
          <a:blip r:embed="rId2"/>
          <a:stretch>
            <a:fillRect/>
          </a:stretch>
        </p:blipFill>
        <p:spPr>
          <a:xfrm>
            <a:off x="4707803" y="5355499"/>
            <a:ext cx="1371872" cy="1371872"/>
          </a:xfrm>
          <a:prstGeom prst="rect">
            <a:avLst/>
          </a:prstGeom>
        </p:spPr>
      </p:pic>
      <p:pic>
        <p:nvPicPr>
          <p:cNvPr id="5" name="Picture 4"/>
          <p:cNvPicPr>
            <a:picLocks noChangeAspect="1"/>
          </p:cNvPicPr>
          <p:nvPr/>
        </p:nvPicPr>
        <p:blipFill>
          <a:blip r:embed="rId3"/>
          <a:stretch>
            <a:fillRect/>
          </a:stretch>
        </p:blipFill>
        <p:spPr>
          <a:xfrm>
            <a:off x="6259286" y="5573215"/>
            <a:ext cx="2681112" cy="1231264"/>
          </a:xfrm>
          <a:prstGeom prst="rect">
            <a:avLst/>
          </a:prstGeom>
        </p:spPr>
      </p:pic>
      <p:sp>
        <p:nvSpPr>
          <p:cNvPr id="7" name="Title 1"/>
          <p:cNvSpPr txBox="1">
            <a:spLocks/>
          </p:cNvSpPr>
          <p:nvPr/>
        </p:nvSpPr>
        <p:spPr>
          <a:xfrm>
            <a:off x="722086" y="261708"/>
            <a:ext cx="7772400" cy="1470025"/>
          </a:xfrm>
          <a:prstGeom prst="rect">
            <a:avLst/>
          </a:prstGeom>
        </p:spPr>
        <p:txBody>
          <a:bodyPr vert="horz" lIns="91440" tIns="45720" rIns="91440" bIns="45720" rtlCol="0" anchor="ctr">
            <a:normAutofit fontScale="85000"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a:solidFill>
                  <a:srgbClr val="CB0024"/>
                </a:solidFill>
              </a:rPr>
              <a:t>The Functional Contextual Art of Therapeutic </a:t>
            </a:r>
            <a:r>
              <a:rPr lang="en-US" b="1" strike="sngStrike" dirty="0">
                <a:solidFill>
                  <a:srgbClr val="CB0024"/>
                </a:solidFill>
              </a:rPr>
              <a:t>Disruption</a:t>
            </a:r>
            <a:r>
              <a:rPr lang="en-US" b="1" dirty="0">
                <a:solidFill>
                  <a:srgbClr val="CB0024"/>
                </a:solidFill>
              </a:rPr>
              <a:t> </a:t>
            </a:r>
            <a:r>
              <a:rPr lang="en-US" b="1" dirty="0" err="1">
                <a:solidFill>
                  <a:srgbClr val="CB0024"/>
                </a:solidFill>
              </a:rPr>
              <a:t>Murmuration</a:t>
            </a:r>
            <a:endParaRPr lang="en-US" b="1" dirty="0">
              <a:solidFill>
                <a:srgbClr val="CB0024"/>
              </a:solidFill>
            </a:endParaRPr>
          </a:p>
        </p:txBody>
      </p:sp>
      <p:pic>
        <p:nvPicPr>
          <p:cNvPr id="8" name="Picture 7"/>
          <p:cNvPicPr>
            <a:picLocks noChangeAspect="1"/>
          </p:cNvPicPr>
          <p:nvPr/>
        </p:nvPicPr>
        <p:blipFill>
          <a:blip r:embed="rId4"/>
          <a:stretch>
            <a:fillRect/>
          </a:stretch>
        </p:blipFill>
        <p:spPr>
          <a:xfrm>
            <a:off x="4806767" y="2144412"/>
            <a:ext cx="3888161" cy="2589515"/>
          </a:xfrm>
          <a:prstGeom prst="rect">
            <a:avLst/>
          </a:prstGeom>
        </p:spPr>
      </p:pic>
      <p:pic>
        <p:nvPicPr>
          <p:cNvPr id="6" name="Picture 5" descr="tenor.gi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0401" y="2226336"/>
            <a:ext cx="4226078" cy="2359136"/>
          </a:xfrm>
          <a:prstGeom prst="rect">
            <a:avLst/>
          </a:prstGeom>
        </p:spPr>
      </p:pic>
    </p:spTree>
    <p:extLst>
      <p:ext uri="{BB962C8B-B14F-4D97-AF65-F5344CB8AC3E}">
        <p14:creationId xmlns:p14="http://schemas.microsoft.com/office/powerpoint/2010/main" val="40621622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40420"/>
            <a:ext cx="8229600" cy="1143000"/>
          </a:xfrm>
        </p:spPr>
        <p:txBody>
          <a:bodyPr>
            <a:normAutofit/>
          </a:bodyPr>
          <a:lstStyle/>
          <a:p>
            <a:r>
              <a:rPr lang="en-US" b="1" dirty="0">
                <a:solidFill>
                  <a:srgbClr val="CB0024"/>
                </a:solidFill>
              </a:rPr>
              <a:t>Therapeutic disruption?</a:t>
            </a:r>
          </a:p>
        </p:txBody>
      </p:sp>
      <p:sp>
        <p:nvSpPr>
          <p:cNvPr id="3" name="Rectangle 2"/>
          <p:cNvSpPr/>
          <p:nvPr/>
        </p:nvSpPr>
        <p:spPr>
          <a:xfrm>
            <a:off x="1052285" y="2411550"/>
            <a:ext cx="7275286" cy="3785652"/>
          </a:xfrm>
          <a:prstGeom prst="rect">
            <a:avLst/>
          </a:prstGeom>
        </p:spPr>
        <p:txBody>
          <a:bodyPr wrap="square">
            <a:spAutoFit/>
          </a:bodyPr>
          <a:lstStyle/>
          <a:p>
            <a:r>
              <a:rPr lang="en-US" sz="2400" b="1" dirty="0"/>
              <a:t>Definition:</a:t>
            </a:r>
          </a:p>
          <a:p>
            <a:endParaRPr lang="en-US" sz="2400" b="1" dirty="0"/>
          </a:p>
          <a:p>
            <a:r>
              <a:rPr lang="en-US" sz="2400" dirty="0"/>
              <a:t>Breaking apart to increase flexibility? </a:t>
            </a:r>
          </a:p>
          <a:p>
            <a:endParaRPr lang="en-US" sz="2400" dirty="0"/>
          </a:p>
          <a:p>
            <a:r>
              <a:rPr lang="en-US" sz="2400" dirty="0"/>
              <a:t>Interrupting regular flow to ground? </a:t>
            </a:r>
          </a:p>
          <a:p>
            <a:endParaRPr lang="en-US" sz="2400" dirty="0"/>
          </a:p>
          <a:p>
            <a:r>
              <a:rPr lang="en-US" sz="2400" dirty="0"/>
              <a:t>Accelerating movement toward the future to connect with values?</a:t>
            </a:r>
          </a:p>
          <a:p>
            <a:endParaRPr lang="en-US" sz="2400" dirty="0"/>
          </a:p>
          <a:p>
            <a:endParaRPr lang="en-US" sz="2400" dirty="0"/>
          </a:p>
        </p:txBody>
      </p:sp>
    </p:spTree>
    <p:extLst>
      <p:ext uri="{BB962C8B-B14F-4D97-AF65-F5344CB8AC3E}">
        <p14:creationId xmlns:p14="http://schemas.microsoft.com/office/powerpoint/2010/main" val="39453329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1629" y="673781"/>
            <a:ext cx="8229600" cy="1143000"/>
          </a:xfrm>
        </p:spPr>
        <p:txBody>
          <a:bodyPr>
            <a:normAutofit fontScale="90000"/>
          </a:bodyPr>
          <a:lstStyle/>
          <a:p>
            <a:pPr algn="l"/>
            <a:r>
              <a:rPr lang="en-US" b="1" dirty="0">
                <a:solidFill>
                  <a:srgbClr val="CB0024"/>
                </a:solidFill>
              </a:rPr>
              <a:t>We don’t need to break anything, stop moving, or move faster.</a:t>
            </a:r>
          </a:p>
        </p:txBody>
      </p:sp>
      <p:sp>
        <p:nvSpPr>
          <p:cNvPr id="4" name="Title 1"/>
          <p:cNvSpPr txBox="1">
            <a:spLocks/>
          </p:cNvSpPr>
          <p:nvPr/>
        </p:nvSpPr>
        <p:spPr>
          <a:xfrm>
            <a:off x="511629" y="4999038"/>
            <a:ext cx="8229600" cy="1143000"/>
          </a:xfrm>
          <a:prstGeom prst="rect">
            <a:avLst/>
          </a:prstGeom>
        </p:spPr>
        <p:txBody>
          <a:bodyPr vert="horz" lIns="91440" tIns="45720" rIns="91440" bIns="45720" rtlCol="0" anchor="ctr">
            <a:normAutofit fontScale="90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b="1" dirty="0">
                <a:solidFill>
                  <a:srgbClr val="CB0024"/>
                </a:solidFill>
              </a:rPr>
              <a:t>We need to remember what we’ve forgotten.</a:t>
            </a:r>
          </a:p>
        </p:txBody>
      </p:sp>
      <p:sp>
        <p:nvSpPr>
          <p:cNvPr id="5" name="Rectangle 4"/>
          <p:cNvSpPr/>
          <p:nvPr/>
        </p:nvSpPr>
        <p:spPr>
          <a:xfrm>
            <a:off x="1692514" y="3244334"/>
            <a:ext cx="5593899" cy="523220"/>
          </a:xfrm>
          <a:prstGeom prst="rect">
            <a:avLst/>
          </a:prstGeom>
        </p:spPr>
        <p:txBody>
          <a:bodyPr wrap="none">
            <a:spAutoFit/>
          </a:bodyPr>
          <a:lstStyle/>
          <a:p>
            <a:r>
              <a:rPr lang="en-US" sz="2800" dirty="0"/>
              <a:t>“</a:t>
            </a:r>
            <a:r>
              <a:rPr lang="is-IS" sz="2800" dirty="0"/>
              <a:t>…</a:t>
            </a:r>
            <a:r>
              <a:rPr lang="en-US" sz="2800" dirty="0"/>
              <a:t>without cutting off from the past.”</a:t>
            </a:r>
          </a:p>
        </p:txBody>
      </p:sp>
    </p:spTree>
    <p:extLst>
      <p:ext uri="{BB962C8B-B14F-4D97-AF65-F5344CB8AC3E}">
        <p14:creationId xmlns:p14="http://schemas.microsoft.com/office/powerpoint/2010/main" val="3595887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b="1" dirty="0">
                <a:solidFill>
                  <a:srgbClr val="CB0024"/>
                </a:solidFill>
              </a:rPr>
              <a:t>Best story twists are integrative </a:t>
            </a:r>
          </a:p>
        </p:txBody>
      </p:sp>
      <p:pic>
        <p:nvPicPr>
          <p:cNvPr id="3" name="Picture 2"/>
          <p:cNvPicPr>
            <a:picLocks noChangeAspect="1"/>
          </p:cNvPicPr>
          <p:nvPr/>
        </p:nvPicPr>
        <p:blipFill>
          <a:blip r:embed="rId3"/>
          <a:stretch>
            <a:fillRect/>
          </a:stretch>
        </p:blipFill>
        <p:spPr>
          <a:xfrm>
            <a:off x="457200" y="2757714"/>
            <a:ext cx="4281715" cy="3211286"/>
          </a:xfrm>
          <a:prstGeom prst="rect">
            <a:avLst/>
          </a:prstGeom>
        </p:spPr>
      </p:pic>
      <p:pic>
        <p:nvPicPr>
          <p:cNvPr id="5" name="Picture 4"/>
          <p:cNvPicPr>
            <a:picLocks noChangeAspect="1"/>
          </p:cNvPicPr>
          <p:nvPr/>
        </p:nvPicPr>
        <p:blipFill>
          <a:blip r:embed="rId4"/>
          <a:stretch>
            <a:fillRect/>
          </a:stretch>
        </p:blipFill>
        <p:spPr>
          <a:xfrm>
            <a:off x="5046821" y="1562782"/>
            <a:ext cx="1844358" cy="2741386"/>
          </a:xfrm>
          <a:prstGeom prst="rect">
            <a:avLst/>
          </a:prstGeom>
        </p:spPr>
      </p:pic>
      <p:pic>
        <p:nvPicPr>
          <p:cNvPr id="7" name="Picture 6"/>
          <p:cNvPicPr>
            <a:picLocks noChangeAspect="1"/>
          </p:cNvPicPr>
          <p:nvPr/>
        </p:nvPicPr>
        <p:blipFill>
          <a:blip r:embed="rId5"/>
          <a:stretch>
            <a:fillRect/>
          </a:stretch>
        </p:blipFill>
        <p:spPr>
          <a:xfrm>
            <a:off x="7153914" y="2018168"/>
            <a:ext cx="1532886" cy="2286000"/>
          </a:xfrm>
          <a:prstGeom prst="rect">
            <a:avLst/>
          </a:prstGeom>
        </p:spPr>
      </p:pic>
      <p:pic>
        <p:nvPicPr>
          <p:cNvPr id="9" name="Picture 8"/>
          <p:cNvPicPr>
            <a:picLocks noChangeAspect="1"/>
          </p:cNvPicPr>
          <p:nvPr/>
        </p:nvPicPr>
        <p:blipFill>
          <a:blip r:embed="rId6"/>
          <a:stretch>
            <a:fillRect/>
          </a:stretch>
        </p:blipFill>
        <p:spPr>
          <a:xfrm>
            <a:off x="5324927" y="4558393"/>
            <a:ext cx="1288143" cy="1932214"/>
          </a:xfrm>
          <a:prstGeom prst="rect">
            <a:avLst/>
          </a:prstGeom>
        </p:spPr>
      </p:pic>
      <p:pic>
        <p:nvPicPr>
          <p:cNvPr id="10" name="Picture 9"/>
          <p:cNvPicPr>
            <a:picLocks noChangeAspect="1"/>
          </p:cNvPicPr>
          <p:nvPr/>
        </p:nvPicPr>
        <p:blipFill>
          <a:blip r:embed="rId7"/>
          <a:stretch>
            <a:fillRect/>
          </a:stretch>
        </p:blipFill>
        <p:spPr>
          <a:xfrm>
            <a:off x="5046821" y="1562782"/>
            <a:ext cx="3695869" cy="4927825"/>
          </a:xfrm>
          <a:prstGeom prst="rect">
            <a:avLst/>
          </a:prstGeom>
        </p:spPr>
      </p:pic>
    </p:spTree>
    <p:extLst>
      <p:ext uri="{BB962C8B-B14F-4D97-AF65-F5344CB8AC3E}">
        <p14:creationId xmlns:p14="http://schemas.microsoft.com/office/powerpoint/2010/main" val="692814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19782"/>
            <a:ext cx="8229600" cy="1143000"/>
          </a:xfrm>
        </p:spPr>
        <p:txBody>
          <a:bodyPr/>
          <a:lstStyle/>
          <a:p>
            <a:r>
              <a:rPr lang="en-US" b="1" dirty="0">
                <a:solidFill>
                  <a:srgbClr val="CB0024"/>
                </a:solidFill>
              </a:rPr>
              <a:t>Life Big Twists</a:t>
            </a:r>
          </a:p>
        </p:txBody>
      </p:sp>
      <p:pic>
        <p:nvPicPr>
          <p:cNvPr id="4" name="Picture 3"/>
          <p:cNvPicPr>
            <a:picLocks noChangeAspect="1"/>
          </p:cNvPicPr>
          <p:nvPr/>
        </p:nvPicPr>
        <p:blipFill>
          <a:blip r:embed="rId3"/>
          <a:stretch>
            <a:fillRect/>
          </a:stretch>
        </p:blipFill>
        <p:spPr>
          <a:xfrm>
            <a:off x="720271" y="2273222"/>
            <a:ext cx="3779157" cy="2506816"/>
          </a:xfrm>
          <a:prstGeom prst="rect">
            <a:avLst/>
          </a:prstGeom>
        </p:spPr>
      </p:pic>
      <p:pic>
        <p:nvPicPr>
          <p:cNvPr id="6" name="Picture 5"/>
          <p:cNvPicPr>
            <a:picLocks noChangeAspect="1"/>
          </p:cNvPicPr>
          <p:nvPr/>
        </p:nvPicPr>
        <p:blipFill>
          <a:blip r:embed="rId4"/>
          <a:stretch>
            <a:fillRect/>
          </a:stretch>
        </p:blipFill>
        <p:spPr>
          <a:xfrm>
            <a:off x="5165270" y="2815616"/>
            <a:ext cx="3058886" cy="1964422"/>
          </a:xfrm>
          <a:prstGeom prst="rect">
            <a:avLst/>
          </a:prstGeom>
        </p:spPr>
      </p:pic>
      <p:pic>
        <p:nvPicPr>
          <p:cNvPr id="7" name="Picture 6" descr="C:\Users\Matthieu\Downloads\photo.JPG"/>
          <p:cNvPicPr>
            <a:picLocks noChangeAspect="1" noChangeArrowheads="1"/>
          </p:cNvPicPr>
          <p:nvPr/>
        </p:nvPicPr>
        <p:blipFill rotWithShape="1">
          <a:blip r:embed="rId5">
            <a:extLst>
              <a:ext uri="{28A0092B-C50C-407E-A947-70E740481C1C}">
                <a14:useLocalDpi xmlns:a14="http://schemas.microsoft.com/office/drawing/2010/main" val="0"/>
              </a:ext>
            </a:extLst>
          </a:blip>
          <a:srcRect l="-3" t="-269" r="189" b="-1"/>
          <a:stretch/>
        </p:blipFill>
        <p:spPr bwMode="auto">
          <a:xfrm>
            <a:off x="715088" y="1727044"/>
            <a:ext cx="7608852" cy="470562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4616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62400" y="2235200"/>
            <a:ext cx="4191000" cy="1955800"/>
          </a:xfrm>
        </p:spPr>
        <p:txBody>
          <a:bodyPr>
            <a:normAutofit/>
          </a:bodyPr>
          <a:lstStyle/>
          <a:p>
            <a:pPr marL="0" indent="0" algn="ctr">
              <a:buNone/>
            </a:pPr>
            <a:r>
              <a:rPr lang="en-US" sz="9600" dirty="0"/>
              <a:t>A-B-C</a:t>
            </a:r>
          </a:p>
        </p:txBody>
      </p:sp>
      <p:sp>
        <p:nvSpPr>
          <p:cNvPr id="2" name="TextBox 1"/>
          <p:cNvSpPr txBox="1"/>
          <p:nvPr/>
        </p:nvSpPr>
        <p:spPr>
          <a:xfrm>
            <a:off x="4572000" y="4419600"/>
            <a:ext cx="4402768" cy="1569660"/>
          </a:xfrm>
          <a:prstGeom prst="rect">
            <a:avLst/>
          </a:prstGeom>
          <a:noFill/>
        </p:spPr>
        <p:txBody>
          <a:bodyPr wrap="none" rtlCol="0">
            <a:spAutoFit/>
          </a:bodyPr>
          <a:lstStyle/>
          <a:p>
            <a:r>
              <a:rPr lang="en-US" sz="3200" dirty="0"/>
              <a:t>A: I need/want</a:t>
            </a:r>
            <a:r>
              <a:rPr lang="is-IS" sz="3200" dirty="0"/>
              <a:t>…</a:t>
            </a:r>
          </a:p>
          <a:p>
            <a:r>
              <a:rPr lang="is-IS" sz="3200" dirty="0"/>
              <a:t>B: I do...</a:t>
            </a:r>
          </a:p>
          <a:p>
            <a:r>
              <a:rPr lang="is-IS" sz="3200" dirty="0"/>
              <a:t>C: I get what I need/want</a:t>
            </a:r>
            <a:endParaRPr lang="en-US" sz="3200" dirty="0"/>
          </a:p>
        </p:txBody>
      </p:sp>
      <p:sp>
        <p:nvSpPr>
          <p:cNvPr id="7" name="Title 1"/>
          <p:cNvSpPr>
            <a:spLocks noGrp="1"/>
          </p:cNvSpPr>
          <p:nvPr>
            <p:ph type="title"/>
          </p:nvPr>
        </p:nvSpPr>
        <p:spPr>
          <a:xfrm>
            <a:off x="624114" y="377372"/>
            <a:ext cx="8390050" cy="1143000"/>
          </a:xfrm>
        </p:spPr>
        <p:txBody>
          <a:bodyPr>
            <a:noAutofit/>
          </a:bodyPr>
          <a:lstStyle/>
          <a:p>
            <a:pPr algn="l"/>
            <a:r>
              <a:rPr lang="en-US" sz="3600" b="1" dirty="0">
                <a:solidFill>
                  <a:srgbClr val="E70019"/>
                </a:solidFill>
              </a:rPr>
              <a:t>Happiness is about connecting the past, the future, and the present.</a:t>
            </a:r>
          </a:p>
        </p:txBody>
      </p:sp>
      <p:pic>
        <p:nvPicPr>
          <p:cNvPr id="6" name="Picture 5" descr="2CF757AB-FCBD-49D5-A4D8-A4BC0B4EFEDA.jpeg"/>
          <p:cNvPicPr>
            <a:picLocks noChangeAspect="1"/>
          </p:cNvPicPr>
          <p:nvPr/>
        </p:nvPicPr>
        <p:blipFill rotWithShape="1">
          <a:blip r:embed="rId3">
            <a:extLst>
              <a:ext uri="{28A0092B-C50C-407E-A947-70E740481C1C}">
                <a14:useLocalDpi xmlns:a14="http://schemas.microsoft.com/office/drawing/2010/main" val="0"/>
              </a:ext>
            </a:extLst>
          </a:blip>
          <a:srcRect l="18559" r="16263"/>
          <a:stretch/>
        </p:blipFill>
        <p:spPr>
          <a:xfrm>
            <a:off x="624114" y="1948325"/>
            <a:ext cx="3338286" cy="3841362"/>
          </a:xfrm>
          <a:prstGeom prst="rect">
            <a:avLst/>
          </a:prstGeom>
        </p:spPr>
      </p:pic>
    </p:spTree>
    <p:extLst>
      <p:ext uri="{BB962C8B-B14F-4D97-AF65-F5344CB8AC3E}">
        <p14:creationId xmlns:p14="http://schemas.microsoft.com/office/powerpoint/2010/main" val="4028560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578101"/>
            <a:ext cx="8229600" cy="1955800"/>
          </a:xfrm>
        </p:spPr>
        <p:txBody>
          <a:bodyPr>
            <a:normAutofit/>
          </a:bodyPr>
          <a:lstStyle/>
          <a:p>
            <a:pPr marL="0" indent="0" algn="ctr">
              <a:buNone/>
            </a:pPr>
            <a:r>
              <a:rPr lang="en-US" sz="9600" dirty="0"/>
              <a:t>A-B-C</a:t>
            </a:r>
          </a:p>
        </p:txBody>
      </p:sp>
      <p:sp>
        <p:nvSpPr>
          <p:cNvPr id="4" name="Title 1"/>
          <p:cNvSpPr>
            <a:spLocks noGrp="1"/>
          </p:cNvSpPr>
          <p:nvPr>
            <p:ph type="title"/>
          </p:nvPr>
        </p:nvSpPr>
        <p:spPr>
          <a:xfrm>
            <a:off x="547915" y="762000"/>
            <a:ext cx="8861764" cy="1143000"/>
          </a:xfrm>
        </p:spPr>
        <p:txBody>
          <a:bodyPr>
            <a:noAutofit/>
          </a:bodyPr>
          <a:lstStyle/>
          <a:p>
            <a:pPr algn="l"/>
            <a:r>
              <a:rPr lang="en-US" sz="4800" b="1" dirty="0">
                <a:solidFill>
                  <a:srgbClr val="E70019"/>
                </a:solidFill>
              </a:rPr>
              <a:t>What could go wrong?</a:t>
            </a:r>
          </a:p>
        </p:txBody>
      </p:sp>
    </p:spTree>
    <p:extLst>
      <p:ext uri="{BB962C8B-B14F-4D97-AF65-F5344CB8AC3E}">
        <p14:creationId xmlns:p14="http://schemas.microsoft.com/office/powerpoint/2010/main" val="373818955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2880</TotalTime>
  <Words>1194</Words>
  <Application>Microsoft Office PowerPoint</Application>
  <PresentationFormat>On-screen Show (4:3)</PresentationFormat>
  <Paragraphs>216</Paragraphs>
  <Slides>34</Slides>
  <Notes>23</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34</vt:i4>
      </vt:variant>
    </vt:vector>
  </HeadingPairs>
  <TitlesOfParts>
    <vt:vector size="37" baseType="lpstr">
      <vt:lpstr>Arial</vt:lpstr>
      <vt:lpstr>Calibri</vt:lpstr>
      <vt:lpstr>Office Theme</vt:lpstr>
      <vt:lpstr>The Functional Contextual Art of Therapeutic Disruption</vt:lpstr>
      <vt:lpstr>Disruption?</vt:lpstr>
      <vt:lpstr>Disruption?</vt:lpstr>
      <vt:lpstr>Therapeutic disruption?</vt:lpstr>
      <vt:lpstr>We don’t need to break anything, stop moving, or move faster.</vt:lpstr>
      <vt:lpstr>Best story twists are integrative </vt:lpstr>
      <vt:lpstr>Life Big Twists</vt:lpstr>
      <vt:lpstr>Happiness is about connecting the past, the future, and the present.</vt:lpstr>
      <vt:lpstr>What could go wrong?</vt:lpstr>
      <vt:lpstr>PowerPoint Presentation</vt:lpstr>
      <vt:lpstr>We need some inspiration…</vt:lpstr>
      <vt:lpstr>PowerPoint Presentation</vt:lpstr>
      <vt:lpstr>We need additional processes of adaptation</vt:lpstr>
      <vt:lpstr>The secret of adaptation…</vt:lpstr>
      <vt:lpstr>PowerPoint Presentation</vt:lpstr>
      <vt:lpstr>PowerPoint Presentation</vt:lpstr>
      <vt:lpstr>You’re welcome.</vt:lpstr>
      <vt:lpstr>We need a higher level of ABCs that orient and maintain the integrity of all ABCs</vt:lpstr>
      <vt:lpstr>Processes of psychological adaptation</vt:lpstr>
      <vt:lpstr>Processes of psychological adaptation</vt:lpstr>
      <vt:lpstr>PSYCHOLOGICAL ADAPTATION</vt:lpstr>
      <vt:lpstr>Transformation needs flow</vt:lpstr>
      <vt:lpstr>The flow interacts in 3 dimensions</vt:lpstr>
      <vt:lpstr>The flow needs guidance</vt:lpstr>
      <vt:lpstr>Integration is not fusion, nor compartmentalization </vt:lpstr>
      <vt:lpstr>Psychological Adaptation</vt:lpstr>
      <vt:lpstr>What is your usual approach with this client?</vt:lpstr>
      <vt:lpstr>What’s the difference?</vt:lpstr>
      <vt:lpstr>Experiential approach…</vt:lpstr>
      <vt:lpstr>Didactic approach…</vt:lpstr>
      <vt:lpstr>Dialectic approach…</vt:lpstr>
      <vt:lpstr>What approach might be useful to apply with this client? Can you be more fluid?</vt:lpstr>
      <vt:lpstr>Happiness is about integrating the past, the future, and the present.</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Therapeutic disruption</dc:title>
  <dc:subject/>
  <dc:creator>Matthieu Villatte</dc:creator>
  <cp:keywords/>
  <dc:description/>
  <cp:lastModifiedBy>R Z</cp:lastModifiedBy>
  <cp:revision>149</cp:revision>
  <dcterms:created xsi:type="dcterms:W3CDTF">2019-06-14T20:59:18Z</dcterms:created>
  <dcterms:modified xsi:type="dcterms:W3CDTF">2019-07-03T03:02:38Z</dcterms:modified>
  <cp:category/>
</cp:coreProperties>
</file>